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handoutMasterIdLst>
    <p:handoutMasterId r:id="rId71"/>
  </p:handoutMasterIdLst>
  <p:sldIdLst>
    <p:sldId id="315" r:id="rId5"/>
    <p:sldId id="321" r:id="rId6"/>
    <p:sldId id="273" r:id="rId7"/>
    <p:sldId id="272" r:id="rId8"/>
    <p:sldId id="257" r:id="rId9"/>
    <p:sldId id="313" r:id="rId10"/>
    <p:sldId id="325" r:id="rId11"/>
    <p:sldId id="281" r:id="rId12"/>
    <p:sldId id="279" r:id="rId13"/>
    <p:sldId id="316" r:id="rId14"/>
    <p:sldId id="322" r:id="rId15"/>
    <p:sldId id="326" r:id="rId16"/>
    <p:sldId id="258" r:id="rId17"/>
    <p:sldId id="278" r:id="rId18"/>
    <p:sldId id="285" r:id="rId19"/>
    <p:sldId id="283" r:id="rId20"/>
    <p:sldId id="323" r:id="rId21"/>
    <p:sldId id="324" r:id="rId22"/>
    <p:sldId id="282" r:id="rId23"/>
    <p:sldId id="308" r:id="rId24"/>
    <p:sldId id="309" r:id="rId25"/>
    <p:sldId id="311" r:id="rId26"/>
    <p:sldId id="310" r:id="rId27"/>
    <p:sldId id="288" r:id="rId28"/>
    <p:sldId id="293" r:id="rId29"/>
    <p:sldId id="294" r:id="rId30"/>
    <p:sldId id="289" r:id="rId31"/>
    <p:sldId id="333" r:id="rId32"/>
    <p:sldId id="287" r:id="rId33"/>
    <p:sldId id="292" r:id="rId34"/>
    <p:sldId id="291" r:id="rId35"/>
    <p:sldId id="296" r:id="rId36"/>
    <p:sldId id="295" r:id="rId37"/>
    <p:sldId id="290" r:id="rId38"/>
    <p:sldId id="307" r:id="rId39"/>
    <p:sldId id="297" r:id="rId40"/>
    <p:sldId id="298" r:id="rId41"/>
    <p:sldId id="299" r:id="rId42"/>
    <p:sldId id="301" r:id="rId43"/>
    <p:sldId id="302" r:id="rId44"/>
    <p:sldId id="306" r:id="rId45"/>
    <p:sldId id="303" r:id="rId46"/>
    <p:sldId id="342" r:id="rId47"/>
    <p:sldId id="337" r:id="rId48"/>
    <p:sldId id="345" r:id="rId49"/>
    <p:sldId id="343" r:id="rId50"/>
    <p:sldId id="329" r:id="rId51"/>
    <p:sldId id="328" r:id="rId52"/>
    <p:sldId id="327" r:id="rId53"/>
    <p:sldId id="331" r:id="rId54"/>
    <p:sldId id="341" r:id="rId55"/>
    <p:sldId id="339" r:id="rId56"/>
    <p:sldId id="346" r:id="rId57"/>
    <p:sldId id="349" r:id="rId58"/>
    <p:sldId id="348" r:id="rId59"/>
    <p:sldId id="350" r:id="rId60"/>
    <p:sldId id="347" r:id="rId61"/>
    <p:sldId id="338" r:id="rId62"/>
    <p:sldId id="336" r:id="rId63"/>
    <p:sldId id="344" r:id="rId64"/>
    <p:sldId id="340" r:id="rId65"/>
    <p:sldId id="305" r:id="rId66"/>
    <p:sldId id="304" r:id="rId67"/>
    <p:sldId id="319" r:id="rId68"/>
    <p:sldId id="351" r:id="rId69"/>
    <p:sldId id="334" r:id="rId70"/>
  </p:sldIdLst>
  <p:sldSz cx="9144000" cy="6858000" type="screen4x3"/>
  <p:notesSz cx="6888163" cy="100203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50" d="100"/>
          <a:sy n="50" d="100"/>
        </p:scale>
        <p:origin x="-1734" y="-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91D95-D646-469E-BAC5-062A929AD55E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58AFE-4B5C-4CB7-9839-C6F43602753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9029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28" name="ตัวยึดวันที่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17" name="ตัวยึดท้ายกระดา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9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th-TH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คลิกไอคอนเพื่อเพิ่มรูปภาพ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28" name="ตัวยึดวันที่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17" name="ตัวยึดท้ายกระดา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9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th-TH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คลิกไอคอนเพื่อเพิ่มรูปภาพ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ชื่อเรื่อง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วงรี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ตัวยึดวันที่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16" name="ตัวยึดหมายเลขภาพนิ่ง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7" name="ตัวยึดท้ายกระดาษ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วยึดเนื้อหา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6" name="ตัวยึดท้ายกระดาษ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7" name="ชื่อเรื่อง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cxnSp>
        <p:nvCxnSpPr>
          <p:cNvPr id="7" name="ตัวเชื่อมต่อตรง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ยึดเนื้อหา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32" name="ตัวยึดเนื้อหา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34" name="ตัวยึดเนื้อหา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2" name="ตัวยึดข้อความ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cxnSp>
        <p:nvCxnSpPr>
          <p:cNvPr id="10" name="ตัวเชื่อมต่อตรง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ตรง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ตัวยึดเนื้อหา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31" name="ชื่อเรื่อง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8" name="ตัวยึดวันที่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0" name="ตัวยึดท้ายกระดาษ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ตัวยึดวันที่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0" name="ตัวยึดท้ายกระดาษ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ยึดชื่อเรื่อง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ยึดข้อความ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ยึดชื่อเรื่อง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ยึดข้อความ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วยึดข้อความ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24" name="ตัวยึดวันที่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E05D182-4A6C-4A5E-97E5-A4C5C9621BBF}" type="datetimeFigureOut">
              <a:rPr lang="th-TH" smtClean="0"/>
              <a:pPr/>
              <a:t>04/12/55</a:t>
            </a:fld>
            <a:endParaRPr lang="th-TH"/>
          </a:p>
        </p:txBody>
      </p:sp>
      <p:sp>
        <p:nvSpPr>
          <p:cNvPr id="10" name="ตัวยึดท้ายกระดาษ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22" name="ตัวยึดหมายเลขภาพนิ่ง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58E15B-AD2A-451A-9EF2-A3BE8633006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5" name="ตัวยึดชื่อเรื่อง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/>
        </p:nvSpPr>
        <p:spPr bwMode="auto">
          <a:xfrm>
            <a:off x="3286116" y="2000240"/>
            <a:ext cx="557216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4800" b="1" u="none" dirty="0">
                <a:solidFill>
                  <a:srgbClr val="FF00FF"/>
                </a:solidFill>
                <a:latin typeface="FreesiaUPC" pitchFamily="34" charset="-34"/>
                <a:cs typeface="FreesiaUPC" pitchFamily="34" charset="-34"/>
              </a:rPr>
              <a:t>ตำรวจปราจีนฯ พิทักษ์คนดี </a:t>
            </a:r>
            <a:br>
              <a:rPr lang="th-TH" sz="4800" b="1" u="none" dirty="0">
                <a:solidFill>
                  <a:srgbClr val="FF00FF"/>
                </a:solidFill>
                <a:latin typeface="FreesiaUPC" pitchFamily="34" charset="-34"/>
                <a:cs typeface="FreesiaUPC" pitchFamily="34" charset="-34"/>
              </a:rPr>
            </a:br>
            <a:r>
              <a:rPr lang="th-TH" sz="4800" b="1" u="none" dirty="0">
                <a:solidFill>
                  <a:srgbClr val="FF00FF"/>
                </a:solidFill>
                <a:latin typeface="FreesiaUPC" pitchFamily="34" charset="-34"/>
                <a:cs typeface="FreesiaUPC" pitchFamily="34" charset="-34"/>
              </a:rPr>
              <a:t>ราวีคนร้าย คลายทุกข์ประชา”</a:t>
            </a:r>
            <a:endParaRPr lang="th-TH" sz="4800" u="none" dirty="0">
              <a:solidFill>
                <a:srgbClr val="FF00FF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6" name="Picture 10" descr="banne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41168"/>
            <a:ext cx="9144000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acer\Pictures\6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2857520" cy="476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57802"/>
            <a:ext cx="9144000" cy="150019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th-TH" sz="2800" dirty="0" smtClean="0">
                <a:solidFill>
                  <a:srgbClr val="FFFF00"/>
                </a:solidFill>
                <a:effectLst/>
              </a:rPr>
              <a:t>กองร้อยควบคุมฝูงชนจังหวัดปราจีนบุรี กองร้อยที่ ๑ ได้รับมอบหมายให้รักษาแนวบริเวณสี่แยกสวนมิสกวัน คอยป้องกันกลุ่มผู้ชุมนุมฝั่งจากลาน</a:t>
            </a:r>
            <a:br>
              <a:rPr lang="th-TH" sz="2800" dirty="0" smtClean="0">
                <a:solidFill>
                  <a:srgbClr val="FFFF00"/>
                </a:solidFill>
                <a:effectLst/>
              </a:rPr>
            </a:br>
            <a:r>
              <a:rPr lang="th-TH" sz="2800" dirty="0" smtClean="0">
                <a:solidFill>
                  <a:srgbClr val="FFFF00"/>
                </a:solidFill>
                <a:effectLst/>
              </a:rPr>
              <a:t>พระบรมรูปทรงม้า ไม่ให้เข้ามาบริเวณถนนราชดำเนินด้านหลังทำเนียบรัฐบาล</a:t>
            </a:r>
            <a:endParaRPr lang="th-TH" sz="2800" dirty="0">
              <a:solidFill>
                <a:srgbClr val="FFFF0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788" t="8854" b="5078"/>
          <a:stretch>
            <a:fillRect/>
          </a:stretch>
        </p:blipFill>
        <p:spPr bwMode="auto">
          <a:xfrm>
            <a:off x="-71470" y="0"/>
            <a:ext cx="9183296" cy="5357826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57488" y="3214686"/>
            <a:ext cx="2071702" cy="107157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FF00"/>
                </a:solidFill>
              </a:rPr>
              <a:t>สี่แยกสวนมิสกวัน</a:t>
            </a:r>
          </a:p>
          <a:p>
            <a:pPr algn="ctr"/>
            <a:r>
              <a:rPr lang="th-TH" b="1" dirty="0" smtClean="0">
                <a:solidFill>
                  <a:srgbClr val="FFFF00"/>
                </a:solidFill>
              </a:rPr>
              <a:t>ถ.ราชดำเนิน</a:t>
            </a:r>
            <a:endParaRPr lang="th-TH" b="1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rot="5400000" flipH="1" flipV="1">
            <a:off x="3518289" y="2803918"/>
            <a:ext cx="785818" cy="357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/>
          <p:nvPr/>
        </p:nvSpPr>
        <p:spPr>
          <a:xfrm rot="17740511">
            <a:off x="4107089" y="774629"/>
            <a:ext cx="1760769" cy="55110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FF00"/>
                </a:solidFill>
              </a:rPr>
              <a:t>ถ.ราชดำเนิน</a:t>
            </a:r>
            <a:endParaRPr lang="th-TH" b="1" dirty="0">
              <a:solidFill>
                <a:srgbClr val="FFFF00"/>
              </a:solidFill>
            </a:endParaRPr>
          </a:p>
        </p:txBody>
      </p:sp>
      <p:sp>
        <p:nvSpPr>
          <p:cNvPr id="10" name="Rectangle 4"/>
          <p:cNvSpPr/>
          <p:nvPr/>
        </p:nvSpPr>
        <p:spPr>
          <a:xfrm rot="2471893">
            <a:off x="1436778" y="782466"/>
            <a:ext cx="2071702" cy="58618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FF00"/>
                </a:solidFill>
              </a:rPr>
              <a:t>ถ.พิษณุโลก</a:t>
            </a:r>
            <a:endParaRPr lang="th-TH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154" t="8984" b="5208"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4992"/>
            <a:ext cx="9144000" cy="1143008"/>
          </a:xfrm>
          <a:noFill/>
        </p:spPr>
        <p:txBody>
          <a:bodyPr>
            <a:noAutofit/>
          </a:bodyPr>
          <a:lstStyle/>
          <a:p>
            <a:pPr algn="ctr"/>
            <a:r>
              <a:rPr lang="th-TH" sz="3200" dirty="0" smtClean="0">
                <a:solidFill>
                  <a:srgbClr val="FFFF00"/>
                </a:solidFill>
                <a:effectLst/>
              </a:rPr>
              <a:t>กลุ่มผู้ชุมนุมองค์การพิทักษ์สยาม ต้องการใช้พื้นที่ชุมนุมตั้งแต่ลานพระบรมรูปทรงม้า - ถนนราชดำเนิน - สะพานมัฆวานรังสรรค์</a:t>
            </a:r>
            <a:endParaRPr lang="th-TH" sz="3200" dirty="0">
              <a:solidFill>
                <a:srgbClr val="FFFF00"/>
              </a:solidFill>
              <a:effectLst/>
            </a:endParaRPr>
          </a:p>
        </p:txBody>
      </p:sp>
      <p:sp>
        <p:nvSpPr>
          <p:cNvPr id="7" name="Oval 6"/>
          <p:cNvSpPr/>
          <p:nvPr/>
        </p:nvSpPr>
        <p:spPr>
          <a:xfrm>
            <a:off x="6500826" y="571480"/>
            <a:ext cx="2286016" cy="92869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FF00"/>
                </a:solidFill>
              </a:rPr>
              <a:t>ลานพระบรมรูปทรงม้า</a:t>
            </a:r>
            <a:endParaRPr lang="th-TH" sz="2400" b="1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5500694" y="1000108"/>
            <a:ext cx="100013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571736" y="1500174"/>
            <a:ext cx="2357454" cy="71438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FF00"/>
                </a:solidFill>
              </a:rPr>
              <a:t>ถนนราชดำเนิน</a:t>
            </a:r>
            <a:endParaRPr lang="th-TH" sz="2400" b="1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4179091" y="2250273"/>
            <a:ext cx="714380" cy="642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71472" y="4357694"/>
            <a:ext cx="2643206" cy="64294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FF00"/>
                </a:solidFill>
              </a:rPr>
              <a:t>แยกสวนมิสกวัน</a:t>
            </a:r>
            <a:endParaRPr lang="th-TH" sz="2400" b="1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2893207" y="4964917"/>
            <a:ext cx="785818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7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18" y="-613"/>
            <a:ext cx="9144818" cy="68586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72140"/>
            <a:ext cx="9144000" cy="128586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4000" dirty="0" smtClean="0">
                <a:solidFill>
                  <a:srgbClr val="C00000"/>
                </a:solidFill>
                <a:effectLst/>
              </a:rPr>
              <a:t>พื้นที่รับผิดชอบบนถนนราชดำเนินบริเวณ</a:t>
            </a:r>
            <a:br>
              <a:rPr lang="th-TH" sz="4000" dirty="0" smtClean="0">
                <a:solidFill>
                  <a:srgbClr val="C00000"/>
                </a:solidFill>
                <a:effectLst/>
              </a:rPr>
            </a:br>
            <a:r>
              <a:rPr lang="th-TH" sz="4000" dirty="0" smtClean="0">
                <a:solidFill>
                  <a:srgbClr val="C00000"/>
                </a:solidFill>
                <a:effectLst/>
              </a:rPr>
              <a:t>แยกสวนมิสกวัน หลังทำเนียบรัฐบาลรวม ๑๒ กองร้อย</a:t>
            </a:r>
            <a:endParaRPr lang="th-TH" sz="4000" dirty="0"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0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1462"/>
            <a:ext cx="9144000" cy="5715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43578"/>
            <a:ext cx="9144000" cy="121442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th-TH" sz="3600" b="0" dirty="0" smtClean="0">
                <a:solidFill>
                  <a:srgbClr val="FFFF00"/>
                </a:solidFill>
                <a:effectLst/>
              </a:rPr>
              <a:t>วันที่๒๓ พ.ย.๕๕ เวลา ๐๙.๐๐ น.กองร้อยควบคุมฝูงชน จว.ปราจีนบุรี  </a:t>
            </a:r>
            <a:br>
              <a:rPr lang="th-TH" sz="3600" b="0" dirty="0" smtClean="0">
                <a:solidFill>
                  <a:srgbClr val="FFFF00"/>
                </a:solidFill>
                <a:effectLst/>
              </a:rPr>
            </a:br>
            <a:r>
              <a:rPr lang="th-TH" sz="3600" b="0" dirty="0" smtClean="0">
                <a:solidFill>
                  <a:srgbClr val="FFFF00"/>
                </a:solidFill>
                <a:effectLst/>
              </a:rPr>
              <a:t>เดินทางเข้าประจำจุดที่ได้รับมอบหมาย  รักษาที่มั่นแยกสวนมิสกวันตามแผนฯ</a:t>
            </a:r>
            <a:endParaRPr lang="th-TH" sz="36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870" y="-71462"/>
            <a:ext cx="9154870" cy="54292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86388"/>
            <a:ext cx="9144000" cy="157163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รวมพลบริเวณแยกสวนมิสกวัน  พร้อมกับ ชลบุรี ระยอง จันทบุรี ตราด สระแก้ว นครนายกและฉะเชิงเทรา จำนวน ๑๑ กองร้อย </a:t>
            </a:r>
            <a:r>
              <a:rPr lang="en-US" sz="3200" b="0" dirty="0" smtClean="0">
                <a:solidFill>
                  <a:srgbClr val="FFFF00"/>
                </a:solidFill>
                <a:effectLst/>
              </a:rPr>
              <a:t>+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 </a:t>
            </a:r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บก.น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.๒(๑ กองร้อย)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รวม ๑๒ กองร้อย 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0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35782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57826"/>
            <a:ext cx="9144000" cy="157163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วันที่ ๒๓ พ.ย.๕๕ เวลา ๑๐.๐๐ น. </a:t>
            </a:r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พล.ต.ต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.</a:t>
            </a:r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คัช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ชา ธาตุศาสตร์ ผบก.ภ.จว.ชลบุรี 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ผบ.ทก.สน.แยกสวนมิสกวัน ประชุมชี้แจง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รอง ผบก. ผู้ควบคุมกำลังกองร้อยควบคุมฝูงชนทั้ง ๑๒ กองร้อย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29264"/>
            <a:ext cx="9144000" cy="142876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ร.ต.อ.เฉลิม  อยู่บำรุง รอง นายกรัฐมนตรี 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กล่าวให้กำลังใจเจ้าหน้าที่ตำรวจกองร้อยควบคุมฝูงชนบริเวณแยกสวนมิสกวัน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เมื่อวันที่ ๒๓ พ.ย.๒๕๕๕ เวลา ๑๑.๐๐ น.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  <p:pic>
        <p:nvPicPr>
          <p:cNvPr id="6" name="Content Placeholder 5" descr="DSC00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2" y="0"/>
            <a:ext cx="9144022" cy="5429263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11007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406" y="-1805"/>
            <a:ext cx="9146406" cy="685980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73216"/>
            <a:ext cx="9144000" cy="1484784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พล.ต.ต.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อัครชัย  พงษ์ศิริ ผบก.ภ.จว.ปราจีนบุรี ผู้ช่วย ผบ.กองหนุนฯ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ประชุมชี้แจง รอง ผบก.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ที่รับผิดชอบอยู่บริเวณใต้สะพานพระราม ๘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1007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16"/>
            <a:ext cx="9144000" cy="1143008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th-TH" b="0" dirty="0" smtClean="0">
                <a:solidFill>
                  <a:srgbClr val="FFFF00"/>
                </a:solidFill>
                <a:effectLst/>
              </a:rPr>
              <a:t>พล.ต.ต.อัครชัย พงษ์ศิริ ผบก.ภ.จว.ปราจีนบุรี  ชี้แจงภารกิจกองร้อยควบคุมฝูงชนที่รับผิดชอบบริเวณสะพานอรุณอัมริ</a:t>
            </a:r>
            <a:r>
              <a:rPr lang="th-TH" b="0" dirty="0" err="1" smtClean="0">
                <a:solidFill>
                  <a:srgbClr val="FFFF00"/>
                </a:solidFill>
                <a:effectLst/>
              </a:rPr>
              <a:t>นทร์</a:t>
            </a:r>
            <a:endParaRPr lang="th-TH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0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" y="-24"/>
            <a:ext cx="9144021" cy="5143512"/>
          </a:xfrm>
        </p:spPr>
      </p:pic>
      <p:sp>
        <p:nvSpPr>
          <p:cNvPr id="5" name="Rectangle 4"/>
          <p:cNvSpPr/>
          <p:nvPr/>
        </p:nvSpPr>
        <p:spPr>
          <a:xfrm>
            <a:off x="5286380" y="0"/>
            <a:ext cx="2714644" cy="57148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FF00"/>
                </a:solidFill>
              </a:rPr>
              <a:t>จุดกางที่นอน</a:t>
            </a:r>
            <a:endParaRPr lang="th-TH" sz="4000" b="1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7322363" y="964389"/>
            <a:ext cx="1428760" cy="6429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3512"/>
            <a:ext cx="9144000" cy="171448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200" dirty="0" smtClean="0">
                <a:solidFill>
                  <a:srgbClr val="FFFF00"/>
                </a:solidFill>
                <a:effectLst/>
              </a:rPr>
              <a:t>วันที่ ๒๓ พ.ย.๕๕ เวลา ๑๘.๓๐ น. </a:t>
            </a:r>
            <a:r>
              <a:rPr lang="th-TH" sz="3200" dirty="0" err="1" smtClean="0">
                <a:solidFill>
                  <a:srgbClr val="FFFF00"/>
                </a:solidFill>
                <a:effectLst/>
              </a:rPr>
              <a:t>พล.ต.ต.</a:t>
            </a:r>
            <a:r>
              <a:rPr lang="th-TH" sz="3200" dirty="0" smtClean="0">
                <a:solidFill>
                  <a:srgbClr val="FFFF00"/>
                </a:solidFill>
                <a:effectLst/>
              </a:rPr>
              <a:t>อัครชัย พงษ์ศิริ  </a:t>
            </a:r>
            <a:r>
              <a:rPr lang="th-TH" sz="3200" dirty="0" err="1" smtClean="0">
                <a:solidFill>
                  <a:srgbClr val="FFFF00"/>
                </a:solidFill>
                <a:effectLst/>
              </a:rPr>
              <a:t>ผบก.ภ.จว.</a:t>
            </a:r>
            <a:r>
              <a:rPr lang="th-TH" sz="3200" dirty="0" smtClean="0">
                <a:solidFill>
                  <a:srgbClr val="FFFF00"/>
                </a:solidFill>
                <a:effectLst/>
              </a:rPr>
              <a:t>ปราจีนบุรี ตรวจเยี่ยมกำลังพล กองร้อยควบคุมฝูงชน </a:t>
            </a:r>
            <a:br>
              <a:rPr lang="th-TH" sz="3200" dirty="0" smtClean="0">
                <a:solidFill>
                  <a:srgbClr val="FFFF00"/>
                </a:solidFill>
                <a:effectLst/>
              </a:rPr>
            </a:br>
            <a:r>
              <a:rPr lang="th-TH" sz="3200" dirty="0" smtClean="0">
                <a:solidFill>
                  <a:srgbClr val="FFFF00"/>
                </a:solidFill>
                <a:effectLst/>
              </a:rPr>
              <a:t>จว.ปราจีนบุรี บริเวณริมถนนราชดำเนิน</a:t>
            </a:r>
            <a:endParaRPr lang="th-TH" sz="320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1007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24"/>
            <a:ext cx="9144000" cy="321471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th-TH" sz="4000" b="1" dirty="0" smtClean="0">
                <a:solidFill>
                  <a:srgbClr val="FF0000"/>
                </a:solidFill>
                <a:latin typeface="Cordia New" pitchFamily="34" charset="-34"/>
              </a:rPr>
              <a:t>ภารกิจกองร้อยควบคุมฝูงชน กองร้อยที่ ๑  </a:t>
            </a:r>
          </a:p>
          <a:p>
            <a:pPr algn="ctr">
              <a:buNone/>
            </a:pPr>
            <a:r>
              <a:rPr lang="th-TH" sz="4000" b="1" dirty="0" smtClean="0">
                <a:solidFill>
                  <a:srgbClr val="FF0000"/>
                </a:solidFill>
                <a:latin typeface="Cordia New" pitchFamily="34" charset="-34"/>
              </a:rPr>
              <a:t>ภ.จว.ปราจีนบุรี  รักษาความสงบเรียบร้อย</a:t>
            </a:r>
          </a:p>
          <a:p>
            <a:pPr algn="ctr">
              <a:buNone/>
            </a:pPr>
            <a:r>
              <a:rPr lang="th-TH" sz="4000" b="1" dirty="0" smtClean="0">
                <a:solidFill>
                  <a:srgbClr val="FF0000"/>
                </a:solidFill>
                <a:latin typeface="Cordia New" pitchFamily="34" charset="-34"/>
              </a:rPr>
              <a:t>การชุมนุมกลุ่มองค์การพิทักษ์สยาม   </a:t>
            </a:r>
          </a:p>
          <a:p>
            <a:pPr algn="ctr">
              <a:buNone/>
            </a:pPr>
            <a:r>
              <a:rPr lang="th-TH" sz="4000" b="1" dirty="0" smtClean="0">
                <a:solidFill>
                  <a:srgbClr val="FF0000"/>
                </a:solidFill>
                <a:latin typeface="Cordia New" pitchFamily="34" charset="-34"/>
              </a:rPr>
              <a:t>๒๒-๒๕ พ.ย. ๒๕๕๕   </a:t>
            </a:r>
            <a:r>
              <a:rPr lang="th-TH" sz="2000" b="1" dirty="0" smtClean="0">
                <a:solidFill>
                  <a:srgbClr val="FF0000"/>
                </a:solidFill>
                <a:latin typeface="Cordia New" pitchFamily="34" charset="-34"/>
              </a:rPr>
              <a:t> </a:t>
            </a:r>
          </a:p>
          <a:p>
            <a:pPr algn="ctr">
              <a:buNone/>
            </a:pPr>
            <a:r>
              <a:rPr lang="th-TH" sz="1400" b="1" dirty="0" smtClean="0">
                <a:solidFill>
                  <a:schemeClr val="accent2">
                    <a:lumMod val="75000"/>
                  </a:schemeClr>
                </a:solidFill>
                <a:latin typeface="Cordia New" pitchFamily="34" charset="-34"/>
              </a:rPr>
              <a:t>                      </a:t>
            </a:r>
            <a:endParaRPr lang="th-TH" sz="1400" dirty="0">
              <a:solidFill>
                <a:schemeClr val="accent2">
                  <a:lumMod val="75000"/>
                </a:schemeClr>
              </a:solidFill>
              <a:latin typeface="Cordia New" pitchFamily="34" charset="-34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57892"/>
            <a:ext cx="9144000" cy="100013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/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/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พล.ต.ต.อัครชัย พงษ์ศิริ ผบก.ภ.จว.ปราจีนบุรี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 ตรวจเยี่ยมกำลังพล วันที่ ๒๓ พ.ย.๒๕๕๕ เวลา ๑๘.๔๐ น.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IMG_0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" y="-2941"/>
            <a:ext cx="9144032" cy="686313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06464"/>
            <a:ext cx="9144000" cy="1051560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พล.ต.ต.อัครชัย พงษ์ศิริ  ผบก.ภ.จว.ปราจีนบุรี 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ตรวจเยี่ยมกำลังพล วันที่ ๒๓ พ.ย.๕๕ เวลา ๑๙.๐๐ น.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6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8852" y="-24"/>
            <a:ext cx="9172852" cy="6879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29264"/>
            <a:ext cx="9144000" cy="1428736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th-TH" sz="2800" b="0" dirty="0" smtClean="0">
                <a:solidFill>
                  <a:srgbClr val="FFFF00"/>
                </a:solidFill>
                <a:effectLst/>
              </a:rPr>
              <a:t>พล.ต.ต.อัครชัย พงษ์ศิริ ผบก.ภ.จว.ปราจีนบุรี พร้อม พ.ต.อ.ถนอม สุวรรณน้อย </a:t>
            </a:r>
            <a:br>
              <a:rPr lang="th-TH" sz="2800" b="0" dirty="0" smtClean="0">
                <a:solidFill>
                  <a:srgbClr val="FFFF00"/>
                </a:solidFill>
                <a:effectLst/>
              </a:rPr>
            </a:br>
            <a:r>
              <a:rPr lang="th-TH" sz="2800" b="0" dirty="0" smtClean="0">
                <a:solidFill>
                  <a:srgbClr val="FFFF00"/>
                </a:solidFill>
                <a:effectLst/>
              </a:rPr>
              <a:t>รอง ผบก. ตรวจเยี่ยมสถานที่พักของกองร้อยควบคุมฝูงชน </a:t>
            </a:r>
            <a:br>
              <a:rPr lang="th-TH" sz="2800" b="0" dirty="0" smtClean="0">
                <a:solidFill>
                  <a:srgbClr val="FFFF00"/>
                </a:solidFill>
                <a:effectLst/>
              </a:rPr>
            </a:br>
            <a:r>
              <a:rPr lang="th-TH" sz="2800" b="0" dirty="0" smtClean="0">
                <a:solidFill>
                  <a:srgbClr val="FFFF00"/>
                </a:solidFill>
                <a:effectLst/>
              </a:rPr>
              <a:t>จว.ปราจีนบุรี บริเวณริมถนนราชดำเนินนอก วันที่ ๒๓ พ.ย.๕๕ เวลา ๑๙.๓๐ น.</a:t>
            </a:r>
            <a:endParaRPr lang="th-TH" sz="28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6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24"/>
            <a:ext cx="9144032" cy="68580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29306"/>
            <a:ext cx="9144032" cy="928694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th-TH" sz="4800" b="0" dirty="0" smtClean="0">
                <a:solidFill>
                  <a:srgbClr val="FFFF00"/>
                </a:solidFill>
                <a:effectLst/>
              </a:rPr>
              <a:t>นอนริมถนนราชดำเนินนอก</a:t>
            </a:r>
            <a:endParaRPr lang="th-TH" sz="48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SC001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528641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86388"/>
            <a:ext cx="9144000" cy="157163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2800" dirty="0" smtClean="0">
                <a:solidFill>
                  <a:srgbClr val="FFFF00"/>
                </a:solidFill>
              </a:rPr>
              <a:t>พล.ต.อ.อดุลย์ แสงสิงแก้ว </a:t>
            </a:r>
            <a:r>
              <a:rPr lang="th-TH" sz="2800" dirty="0" err="1" smtClean="0">
                <a:solidFill>
                  <a:srgbClr val="FFFF00"/>
                </a:solidFill>
              </a:rPr>
              <a:t>ผบ.ตร.</a:t>
            </a:r>
            <a:r>
              <a:rPr lang="th-TH" sz="2800" dirty="0" smtClean="0">
                <a:solidFill>
                  <a:srgbClr val="FFFF00"/>
                </a:solidFill>
              </a:rPr>
              <a:t> พร้อม พล.ต.ท.คำรณวิทย์ ธูปกระจ่าง </a:t>
            </a:r>
            <a:r>
              <a:rPr lang="th-TH" sz="2800" dirty="0" err="1" smtClean="0">
                <a:solidFill>
                  <a:srgbClr val="FFFF00"/>
                </a:solidFill>
              </a:rPr>
              <a:t>ผบช.น.</a:t>
            </a:r>
            <a:r>
              <a:rPr lang="th-TH" sz="2800" dirty="0" smtClean="0">
                <a:solidFill>
                  <a:srgbClr val="FFFF00"/>
                </a:solidFill>
              </a:rPr>
              <a:t> </a:t>
            </a:r>
            <a:br>
              <a:rPr lang="th-TH" sz="2800" dirty="0" smtClean="0">
                <a:solidFill>
                  <a:srgbClr val="FFFF00"/>
                </a:solidFill>
              </a:rPr>
            </a:br>
            <a:r>
              <a:rPr lang="th-TH" sz="2800" dirty="0" smtClean="0">
                <a:solidFill>
                  <a:srgbClr val="FFFF00"/>
                </a:solidFill>
              </a:rPr>
              <a:t>ตรวจเยี่ยมกำลังพล  พร้อมมอบมุ้งกันยุงให้กับกำลังพล </a:t>
            </a:r>
            <a:br>
              <a:rPr lang="th-TH" sz="2800" dirty="0" smtClean="0">
                <a:solidFill>
                  <a:srgbClr val="FFFF00"/>
                </a:solidFill>
              </a:rPr>
            </a:br>
            <a:r>
              <a:rPr lang="th-TH" sz="2800" dirty="0" smtClean="0">
                <a:solidFill>
                  <a:srgbClr val="FFFF00"/>
                </a:solidFill>
              </a:rPr>
              <a:t>เมื่อ ๒๓ พ.ย.๒๕๕๕ เวลา ๒๒.๐๐ น.</a:t>
            </a:r>
            <a:endParaRPr lang="th-TH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2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5143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3512"/>
            <a:ext cx="9144000" cy="171451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พล.ต.ต.อัครชัย  พงษ์ศิริ ผบก.ภ.จว.ปราจีนบุรี 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ตรวจกำลังพลและให้กำลังใจก่อนเข้าปฏิบัติหน้าที่สถานการณ์จริง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วันที่ ๒๔ พ.ย.๒๕๕๕ เวลา ๐๖.๐๐ น.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29330"/>
            <a:ext cx="9144000" cy="100013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พ.ต.ท.สำเนาว์ กรุยกระโทก ผบ.ร้อย คฝ.ภ.จว.ปราจีนบุรี ชี้แจงภารกิจ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วันที่ ๒๓ พ.ย.๕๕ เวลา ๐๖.๑๐ น.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  <p:pic>
        <p:nvPicPr>
          <p:cNvPr id="4" name="Content Placeholder 3" descr="DSC00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5929354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4292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29264"/>
            <a:ext cx="9144000" cy="142876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กองร้อยควบคุมฝูงชน จว.ปราจีนบุรี 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ประจำจุดแยกสวนมิสกวัน 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เช้าวันที่ ๒๔ พ.ย.๒๕๕๕ ตั้งแต่เวลา ๐๖.๑๕ น.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ews.tlcthai.com/wp-content/uploads/2012/11/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54984"/>
            <a:ext cx="9144000" cy="130304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th-TH" sz="3200" b="0" dirty="0" smtClean="0">
                <a:solidFill>
                  <a:srgbClr val="FFFF00"/>
                </a:solidFill>
                <a:effectLst/>
              </a:rPr>
              <a:t>ภาพถ่ายจากมุมสูงอีกด้านบริเวณสะพานมัฆวานรังสรรค์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ในช่วงเช้าวันที่ ๒๔ พ.ย.๒๕๕๕ เวลาประมาณ ๐๖.๓๐ น.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" y="0"/>
            <a:ext cx="9144021" cy="52863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14950"/>
            <a:ext cx="9144000" cy="178595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กลุ่มผู้ชุมนุมองค์การพิทักษ์สยาม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นำกำลังเข้าประชิดแยกสวนมิสกวัน  วันที่ ๒๔ พ.ย.๕๕ ตั้งแต่ช่วงเวลา ๐๘.๐๐ น. 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เพื่อขอพื้นที่ถนนราชดำเนิน จากแยกมิสกวัน - สะพานมัฆวานรังสรรค์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00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936" y="-71462"/>
            <a:ext cx="9217406" cy="6929462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6000768"/>
            <a:ext cx="9215470" cy="928694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th-TH" sz="2800" dirty="0" smtClean="0">
                <a:solidFill>
                  <a:srgbClr val="FFFF00"/>
                </a:solidFill>
              </a:rPr>
              <a:t>ตรวจเช็คกำลังบริเวณลานฝึกปาละวงศ์  หน้า ภ.จว.ปราจีนบุรี  </a:t>
            </a:r>
            <a:br>
              <a:rPr lang="th-TH" sz="2800" dirty="0" smtClean="0">
                <a:solidFill>
                  <a:srgbClr val="FFFF00"/>
                </a:solidFill>
              </a:rPr>
            </a:br>
            <a:r>
              <a:rPr lang="th-TH" sz="2800" dirty="0" smtClean="0">
                <a:solidFill>
                  <a:srgbClr val="FFFF00"/>
                </a:solidFill>
              </a:rPr>
              <a:t>วันที่ ๒๒ พ.ย.๒๕๕๕ เวลา ๐๘.๐๐ น.</a:t>
            </a:r>
            <a:endParaRPr lang="th-TH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571504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97860"/>
            <a:ext cx="9144000" cy="116016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วันที่ ๒๔ พ.ย.๕๕ เวลา ๐๘.๐๐ น.เศษ กลุ่มผู้ชุมนุมเริ่มยุทธการ  ตัดลวดหนามหีบเพลงของเจ้าหน้าที่ตำรวจ บริเวณแยกสวนมิสกวัน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SC00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4654"/>
            <a:ext cx="9144000" cy="5143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72074"/>
            <a:ext cx="9144000" cy="178595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วันที่ ๒๔ พ.ย.๕๕ เวลา ๐๘.๑๐ น. </a:t>
            </a:r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พ.ต.อ.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ถนอม สุวรรณน้อย รอง ผบก.ฯ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ยืนควบคุมสั่งการกองร้อยควบคุมฝูงชน จว.ปราจีนบุรี 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โดยมีกำลังพลยืนคอยป้องกันจำนวน ๒ นาย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57826"/>
            <a:ext cx="9144000" cy="150017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วันที่ ๒๔ พ.ย.๕๕ เวลา ๐๘.๑๕ น. แกนนำกลุ่มองค์การพิทักษ์สยาม 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ขึ้นรถกล่าวนำชุมนุม และพูดโจมตีรัฐบาลและกล่าวหาตำรวจรับใช้รัฐบาล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  <p:pic>
        <p:nvPicPr>
          <p:cNvPr id="4" name="Content Placeholder 3" descr="DSC001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5429288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00702"/>
            <a:ext cx="9144000" cy="135732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600" b="0" dirty="0" smtClean="0">
                <a:solidFill>
                  <a:srgbClr val="FFFF00"/>
                </a:solidFill>
                <a:effectLst/>
              </a:rPr>
              <a:t>วันที่ ๒๔ พ.ย.๕๕ เวลา ๐๘.๒๐ น. กลุ่มผู้ชุมนุมนำกำลังดันกำลังกองร้อยควบคุมฝูงชนเพื่อจะยึดถนนราชดำเนิน บริเวณแยกมิสกวัน</a:t>
            </a:r>
            <a:endParaRPr lang="th-TH" sz="3600" b="0" dirty="0">
              <a:solidFill>
                <a:srgbClr val="FFFF00"/>
              </a:solidFill>
              <a:effectLst/>
            </a:endParaRPr>
          </a:p>
        </p:txBody>
      </p:sp>
      <p:pic>
        <p:nvPicPr>
          <p:cNvPr id="4" name="Content Placeholder 3" descr="M2U01301[14-24-58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24"/>
            <a:ext cx="9144001" cy="5500726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M2U01302[14-18-48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55721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85184"/>
            <a:ext cx="9144000" cy="177284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th-TH" sz="3600" b="0" dirty="0" smtClean="0">
                <a:solidFill>
                  <a:srgbClr val="FFFF00"/>
                </a:solidFill>
                <a:effectLst/>
              </a:rPr>
              <a:t>วันที่ ๒๔ พ.ย.๕๕ เวลา ๐๘.๓๐ น. การเจรจาไม่ประสบผล กลุ่มผู้ชุมนุมยังใช้กำลังดันเข้ามา ได้มีการประชาสัมพันธ์เตือนกลุ่มผู้ชุมนุมไม่เชื่อฟัง และกองกำลัง </a:t>
            </a:r>
            <a:r>
              <a:rPr lang="th-TH" sz="3600" b="0" dirty="0" err="1" smtClean="0">
                <a:solidFill>
                  <a:srgbClr val="FFFF00"/>
                </a:solidFill>
                <a:effectLst/>
              </a:rPr>
              <a:t>คฝ</a:t>
            </a:r>
            <a:r>
              <a:rPr lang="th-TH" sz="3600" b="0" dirty="0" smtClean="0">
                <a:solidFill>
                  <a:srgbClr val="FFFF00"/>
                </a:solidFill>
                <a:effectLst/>
              </a:rPr>
              <a:t>.จึงเริ่มใช้แก๊สน้ำตา</a:t>
            </a:r>
            <a:endParaRPr lang="th-TH" sz="36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1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521497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97152"/>
            <a:ext cx="9144000" cy="213231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600" b="0" dirty="0" smtClean="0">
                <a:solidFill>
                  <a:srgbClr val="FFFF00"/>
                </a:solidFill>
                <a:effectLst/>
              </a:rPr>
              <a:t>พล.ต.อ.วรพงษ์  ชิวปรีชา รอง ผบ.ตร.  เดินทางตรวจเยี่ยม </a:t>
            </a:r>
            <a:br>
              <a:rPr lang="th-TH" sz="3600" b="0" dirty="0" smtClean="0">
                <a:solidFill>
                  <a:srgbClr val="FFFF00"/>
                </a:solidFill>
                <a:effectLst/>
              </a:rPr>
            </a:br>
            <a:r>
              <a:rPr lang="th-TH" sz="3600" b="0" dirty="0" smtClean="0">
                <a:solidFill>
                  <a:srgbClr val="FFFF00"/>
                </a:solidFill>
                <a:effectLst/>
              </a:rPr>
              <a:t>หลังจากเกิดเหตุปะทะกับกลุ่มผู้ชุมนุมครั้งแรก </a:t>
            </a:r>
            <a:r>
              <a:rPr lang="th-TH" sz="3600" b="0" dirty="0">
                <a:solidFill>
                  <a:srgbClr val="FFFF00"/>
                </a:solidFill>
                <a:effectLst/>
              </a:rPr>
              <a:t/>
            </a:r>
            <a:br>
              <a:rPr lang="th-TH" sz="3600" b="0" dirty="0">
                <a:solidFill>
                  <a:srgbClr val="FFFF00"/>
                </a:solidFill>
                <a:effectLst/>
              </a:rPr>
            </a:br>
            <a:r>
              <a:rPr lang="th-TH" sz="3600" b="0" dirty="0" smtClean="0">
                <a:solidFill>
                  <a:srgbClr val="FFFF00"/>
                </a:solidFill>
                <a:effectLst/>
              </a:rPr>
              <a:t>วันที่ ๒๔ พ.ย.๒๕๕๕ เวลา๑๐.๐๐น.บริเวณแยกสวน</a:t>
            </a:r>
            <a:r>
              <a:rPr lang="th-TH" sz="3600" b="0" dirty="0" err="1" smtClean="0">
                <a:solidFill>
                  <a:srgbClr val="FFFF00"/>
                </a:solidFill>
                <a:effectLst/>
              </a:rPr>
              <a:t>มิกสก</a:t>
            </a:r>
            <a:r>
              <a:rPr lang="th-TH" sz="3600" b="0" dirty="0" smtClean="0">
                <a:solidFill>
                  <a:srgbClr val="FFFF00"/>
                </a:solidFill>
                <a:effectLst/>
              </a:rPr>
              <a:t>วัน</a:t>
            </a:r>
            <a:endParaRPr lang="th-TH" sz="36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57826"/>
            <a:ext cx="9144000" cy="150019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วันที่ ๒๔ พ.ย.๕๕ เวลา ๐๙.๓๐ น. ปฏิบัติการใช้แก๊สน้ำตาของเจ้าหน้าที่ตำรวจบริเวณแยกสวนมิสกวัน และก็โดนกลุ่มผู้ชุมนุม โยนแก๊สน้ำตาใส่ 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  <p:pic>
        <p:nvPicPr>
          <p:cNvPr id="4" name="Content Placeholder 3" descr="M2U01303[14-17-15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5429288"/>
          </a:xfrm>
        </p:spPr>
      </p:pic>
      <p:sp>
        <p:nvSpPr>
          <p:cNvPr id="5" name="Down Arrow 4"/>
          <p:cNvSpPr/>
          <p:nvPr/>
        </p:nvSpPr>
        <p:spPr>
          <a:xfrm>
            <a:off x="4572000" y="1071546"/>
            <a:ext cx="357190" cy="78581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06464"/>
            <a:ext cx="9144000" cy="105156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th-TH" sz="4400" b="0" dirty="0" smtClean="0">
                <a:solidFill>
                  <a:srgbClr val="FFFF00"/>
                </a:solidFill>
                <a:effectLst/>
              </a:rPr>
              <a:t>เจ้าหน้าที่ตำรวจโดนแก๊สน้ำตาบริเวณแยกสวนมิสกวัน </a:t>
            </a:r>
            <a:endParaRPr lang="th-TH" sz="4400" b="0" dirty="0">
              <a:solidFill>
                <a:srgbClr val="FFFF00"/>
              </a:solidFill>
              <a:effectLst/>
            </a:endParaRPr>
          </a:p>
        </p:txBody>
      </p:sp>
      <p:pic>
        <p:nvPicPr>
          <p:cNvPr id="4" name="Content Placeholder 3" descr="M2U01302[14-19-09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5786478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2U01303[14-26-22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72514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43446"/>
            <a:ext cx="9144000" cy="241977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th-TH" sz="2800" dirty="0" smtClean="0">
                <a:solidFill>
                  <a:srgbClr val="FFFF00"/>
                </a:solidFill>
                <a:effectLst/>
              </a:rPr>
              <a:t>ปฏิบัติการใช้แก๊สน้ำตา ๓ ครั้งของวันที่ ๒๔ พ.ย.๕๕                                      </a:t>
            </a:r>
            <a:br>
              <a:rPr lang="th-TH" sz="2800" dirty="0" smtClean="0">
                <a:solidFill>
                  <a:srgbClr val="FFFF00"/>
                </a:solidFill>
                <a:effectLst/>
              </a:rPr>
            </a:br>
            <a:r>
              <a:rPr lang="th-TH" sz="2800" dirty="0" smtClean="0">
                <a:solidFill>
                  <a:srgbClr val="FFFF00"/>
                </a:solidFill>
                <a:effectLst/>
              </a:rPr>
              <a:t> ครั้งแรกเวลาประมาณ ๐๘.๓๐ น.</a:t>
            </a:r>
            <a:br>
              <a:rPr lang="th-TH" sz="2800" dirty="0" smtClean="0">
                <a:solidFill>
                  <a:srgbClr val="FFFF00"/>
                </a:solidFill>
                <a:effectLst/>
              </a:rPr>
            </a:br>
            <a:r>
              <a:rPr lang="th-TH" sz="2800" dirty="0" smtClean="0">
                <a:solidFill>
                  <a:srgbClr val="FFFF00"/>
                </a:solidFill>
                <a:effectLst/>
              </a:rPr>
              <a:t> ครั้งที่ ๒ เวลาประมาณ ๑๐.๓๐ น. และครั้งที่ ๓ เวลาประมาณ ๑๔.๓๐ น.</a:t>
            </a:r>
            <a:br>
              <a:rPr lang="th-TH" sz="2800" dirty="0" smtClean="0">
                <a:solidFill>
                  <a:srgbClr val="FFFF00"/>
                </a:solidFill>
                <a:effectLst/>
              </a:rPr>
            </a:br>
            <a:r>
              <a:rPr lang="th-TH" sz="2800" dirty="0" smtClean="0">
                <a:solidFill>
                  <a:srgbClr val="FFFF00"/>
                </a:solidFill>
                <a:effectLst/>
              </a:rPr>
              <a:t> ผู้ชุมนุมก็ยังจะเข้าขอพื้นที่ จนผู้นำชุมนุมกล่าวยุติการชุมนุม </a:t>
            </a:r>
            <a:br>
              <a:rPr lang="th-TH" sz="2800" dirty="0" smtClean="0">
                <a:solidFill>
                  <a:srgbClr val="FFFF00"/>
                </a:solidFill>
                <a:effectLst/>
              </a:rPr>
            </a:br>
            <a:r>
              <a:rPr lang="th-TH" sz="2800" dirty="0" smtClean="0">
                <a:solidFill>
                  <a:srgbClr val="FFFF00"/>
                </a:solidFill>
                <a:effectLst/>
              </a:rPr>
              <a:t>ตั้งแต่เวลาประมาณ ๑๗.๐๐ น.</a:t>
            </a:r>
            <a:endParaRPr lang="th-TH" sz="280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"/>
            <a:ext cx="9144000" cy="521493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13176"/>
            <a:ext cx="9144000" cy="184484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ฝนตกตั้งแต่เวลาประมาณ ๑๖.๓๐ น.ของวันที่ ๒๔ พ.ย.๒๕๕๕ ผู้นำชุมนุมประกาศยุติการชุมนุมแล้ว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และฝนตกตลอดทั้งคืน  แต่กองร้อยควบคุมฝูง</a:t>
            </a:r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ชนภ.จว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.ปราจีนบุรียังปฏิบัติหน้าที่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รักษาแนวอยู่จนถึงเวลา ๑๑.๐๐ น.ของวันที่ ๒๕ พ.ย.๒๕๕๕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C0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000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5857892"/>
            <a:ext cx="9144000" cy="100013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th-TH" sz="2800" dirty="0" smtClean="0">
                <a:solidFill>
                  <a:srgbClr val="FFFF00"/>
                </a:solidFill>
                <a:effectLst/>
              </a:rPr>
              <a:t>พ.ต.อ.บุญญสิทธิ์  ว่องไว รอง ผบก.ภ.จว.ปราจีนบุรี ประชุมปล่อยแถวชุดกองร้อยควบคุมฝูงชน วันที่ ๒๒ พ.ย.๕๕ เวลา ๐๘.๐๐ น. กองร้อยที่ ๑ </a:t>
            </a:r>
            <a:r>
              <a:rPr lang="th-TH" sz="2800" dirty="0" err="1" smtClean="0">
                <a:solidFill>
                  <a:srgbClr val="FFFF00"/>
                </a:solidFill>
                <a:effectLst/>
              </a:rPr>
              <a:t>จว.</a:t>
            </a:r>
            <a:r>
              <a:rPr lang="th-TH" sz="2800" dirty="0" smtClean="0">
                <a:solidFill>
                  <a:srgbClr val="FFFF00"/>
                </a:solidFill>
                <a:effectLst/>
              </a:rPr>
              <a:t>ปราจีนบุรี จำนวน ๑๕๕ นาย</a:t>
            </a:r>
            <a:endParaRPr lang="th-TH" sz="280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86454"/>
            <a:ext cx="9144000" cy="107157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600" b="0" dirty="0" smtClean="0">
                <a:solidFill>
                  <a:srgbClr val="FFFF00"/>
                </a:solidFill>
                <a:effectLst/>
              </a:rPr>
              <a:t>อยู่รักษาแนวบริเวณแยกสวนมิสกวันจนเช้าของ</a:t>
            </a:r>
            <a:br>
              <a:rPr lang="th-TH" sz="3600" b="0" dirty="0" smtClean="0">
                <a:solidFill>
                  <a:srgbClr val="FFFF00"/>
                </a:solidFill>
                <a:effectLst/>
              </a:rPr>
            </a:br>
            <a:r>
              <a:rPr lang="th-TH" sz="3600" b="0" dirty="0" smtClean="0">
                <a:solidFill>
                  <a:srgbClr val="FFFF00"/>
                </a:solidFill>
                <a:effectLst/>
              </a:rPr>
              <a:t>วันที่ ๒๕ พ.ย.๒๕๕๕ เวลา ๐๕.๓๐</a:t>
            </a:r>
            <a:endParaRPr lang="th-TH" sz="3600" b="0" dirty="0">
              <a:solidFill>
                <a:srgbClr val="FFFF00"/>
              </a:solidFill>
              <a:effectLst/>
            </a:endParaRPr>
          </a:p>
        </p:txBody>
      </p:sp>
      <p:pic>
        <p:nvPicPr>
          <p:cNvPr id="4" name="Content Placeholder 3" descr="DSC00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24"/>
            <a:ext cx="9200907" cy="578647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528641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97152"/>
            <a:ext cx="9144000" cy="213231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600" b="0" dirty="0" smtClean="0">
                <a:solidFill>
                  <a:srgbClr val="FFFF00"/>
                </a:solidFill>
                <a:effectLst/>
              </a:rPr>
              <a:t>พ.ต.อ.ถนอม สุวรรณน้อย รอง ผบก.ฯพร้อม ผบ.ร้อย รองฯ </a:t>
            </a:r>
            <a:br>
              <a:rPr lang="th-TH" sz="3600" b="0" dirty="0" smtClean="0">
                <a:solidFill>
                  <a:srgbClr val="FFFF00"/>
                </a:solidFill>
                <a:effectLst/>
              </a:rPr>
            </a:br>
            <a:r>
              <a:rPr lang="th-TH" sz="3600" b="0" dirty="0" err="1" smtClean="0">
                <a:solidFill>
                  <a:srgbClr val="FFFF00"/>
                </a:solidFill>
                <a:effectLst/>
              </a:rPr>
              <a:t>ผบ.มว</a:t>
            </a:r>
            <a:r>
              <a:rPr lang="th-TH" sz="3600" b="0" dirty="0" smtClean="0">
                <a:solidFill>
                  <a:srgbClr val="FFFF00"/>
                </a:solidFill>
                <a:effectLst/>
              </a:rPr>
              <a:t>. รอรับฟังโอวาท ให้กำลังใจ และปลอบขวัญกำลังพล </a:t>
            </a:r>
            <a:br>
              <a:rPr lang="th-TH" sz="3600" b="0" dirty="0" smtClean="0">
                <a:solidFill>
                  <a:srgbClr val="FFFF00"/>
                </a:solidFill>
                <a:effectLst/>
              </a:rPr>
            </a:br>
            <a:r>
              <a:rPr lang="th-TH" sz="3600" b="0" dirty="0" smtClean="0">
                <a:solidFill>
                  <a:srgbClr val="FFFF00"/>
                </a:solidFill>
                <a:effectLst/>
              </a:rPr>
              <a:t>จาก </a:t>
            </a:r>
            <a:r>
              <a:rPr lang="th-TH" sz="3600" b="0" dirty="0" err="1" smtClean="0">
                <a:solidFill>
                  <a:srgbClr val="FFFF00"/>
                </a:solidFill>
                <a:effectLst/>
              </a:rPr>
              <a:t>พล.ต.ต</a:t>
            </a:r>
            <a:r>
              <a:rPr lang="th-TH" sz="3600" b="0" dirty="0" smtClean="0">
                <a:solidFill>
                  <a:srgbClr val="FFFF00"/>
                </a:solidFill>
                <a:effectLst/>
              </a:rPr>
              <a:t>.อัครชัย </a:t>
            </a:r>
            <a:r>
              <a:rPr lang="th-TH" sz="3600" b="0" dirty="0" err="1" smtClean="0">
                <a:solidFill>
                  <a:srgbClr val="FFFF00"/>
                </a:solidFill>
                <a:effectLst/>
              </a:rPr>
              <a:t>พงษ์ศิริ</a:t>
            </a:r>
            <a:r>
              <a:rPr lang="th-TH" sz="3600" b="0" dirty="0" smtClean="0">
                <a:solidFill>
                  <a:srgbClr val="FFFF00"/>
                </a:solidFill>
                <a:effectLst/>
              </a:rPr>
              <a:t>  ผบก.ภ.จว.ปราจีนบุรี </a:t>
            </a:r>
            <a:br>
              <a:rPr lang="th-TH" sz="3600" b="0" dirty="0" smtClean="0">
                <a:solidFill>
                  <a:srgbClr val="FFFF00"/>
                </a:solidFill>
                <a:effectLst/>
              </a:rPr>
            </a:br>
            <a:r>
              <a:rPr lang="th-TH" sz="3600" b="0" dirty="0" smtClean="0">
                <a:solidFill>
                  <a:srgbClr val="FFFF00"/>
                </a:solidFill>
                <a:effectLst/>
              </a:rPr>
              <a:t>ก่อนเดินทางกลับในวันที่ ๒๔ พ.ย.๕๕ เวลา ๑๑.๐๐ น.</a:t>
            </a:r>
            <a:endParaRPr lang="th-TH" sz="36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2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550072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41168"/>
            <a:ext cx="9144000" cy="191685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พล.ต.ต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.อัครชัย </a:t>
            </a:r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พงษ์ศิริ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 </a:t>
            </a:r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ผบก.ภ.จว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.ปราจีนบุรี  ชี้แจง</a:t>
            </a:r>
            <a:r>
              <a:rPr lang="th-TH" sz="3200" b="0" dirty="0">
                <a:solidFill>
                  <a:srgbClr val="FFFF00"/>
                </a:solidFill>
                <a:effectLst/>
              </a:rPr>
              <a:t> 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ให้โอวาท ปลอบขวัญและให้กำลังใจกำลังพลก่อนจะเดินทางกลับ วันที่ ๒๕ พ.ย.๒๕๕๕ เวลา ๑๑.๐๕ น.บริเวณถนนราชดำเนินบริเวณแยกสวน</a:t>
            </a:r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มิกสก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วัน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1285852" y="2000240"/>
            <a:ext cx="6643734" cy="250033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solidFill>
                  <a:schemeClr val="bg1"/>
                </a:solidFill>
              </a:rPr>
              <a:t>ความเสียหายจาก</a:t>
            </a:r>
          </a:p>
          <a:p>
            <a:pPr algn="ctr"/>
            <a:r>
              <a:rPr lang="th-TH" sz="6000" b="1" dirty="0" smtClean="0">
                <a:solidFill>
                  <a:schemeClr val="bg1"/>
                </a:solidFill>
              </a:rPr>
              <a:t>การปะทะกับกลุ่มผู้ชุมนุม</a:t>
            </a:r>
            <a:endParaRPr lang="th-TH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1857364"/>
            <a:ext cx="8329642" cy="471490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thaiDist">
              <a:buNone/>
            </a:pPr>
            <a:r>
              <a:rPr lang="th-TH" sz="3200" b="1" u="sng" dirty="0" err="1" smtClean="0">
                <a:solidFill>
                  <a:srgbClr val="FF0000"/>
                </a:solidFill>
                <a:cs typeface="+mj-cs"/>
              </a:rPr>
              <a:t>จ.ส.ต.</a:t>
            </a:r>
            <a:r>
              <a:rPr lang="th-TH" sz="3200" b="1" u="sng" dirty="0" smtClean="0">
                <a:solidFill>
                  <a:srgbClr val="FF0000"/>
                </a:solidFill>
                <a:cs typeface="+mj-cs"/>
              </a:rPr>
              <a:t>วชิระศักดิ์  ทิพ</a:t>
            </a:r>
            <a:r>
              <a:rPr lang="th-TH" sz="3200" b="1" u="sng" dirty="0" err="1" smtClean="0">
                <a:solidFill>
                  <a:srgbClr val="FF0000"/>
                </a:solidFill>
                <a:cs typeface="+mj-cs"/>
              </a:rPr>
              <a:t>อุตร์</a:t>
            </a:r>
            <a:r>
              <a:rPr lang="th-TH" sz="3200" b="1" u="sng" dirty="0" smtClean="0">
                <a:solidFill>
                  <a:srgbClr val="FF0000"/>
                </a:solidFill>
                <a:cs typeface="+mj-cs"/>
              </a:rPr>
              <a:t> ผบ.หมู่ (ป.) </a:t>
            </a:r>
            <a:r>
              <a:rPr lang="th-TH" sz="3200" b="1" u="sng" dirty="0" err="1" smtClean="0">
                <a:solidFill>
                  <a:srgbClr val="FF0000"/>
                </a:solidFill>
                <a:cs typeface="+mj-cs"/>
              </a:rPr>
              <a:t>สภ.</a:t>
            </a:r>
            <a:r>
              <a:rPr lang="th-TH" sz="3200" b="1" u="sng" dirty="0" smtClean="0">
                <a:solidFill>
                  <a:srgbClr val="FF0000"/>
                </a:solidFill>
                <a:cs typeface="+mj-cs"/>
              </a:rPr>
              <a:t>ศรีมหา</a:t>
            </a:r>
            <a:r>
              <a:rPr lang="th-TH" sz="3200" b="1" u="sng" dirty="0" err="1" smtClean="0">
                <a:solidFill>
                  <a:srgbClr val="FF0000"/>
                </a:solidFill>
                <a:cs typeface="+mj-cs"/>
              </a:rPr>
              <a:t>โพธิ</a:t>
            </a:r>
            <a:r>
              <a:rPr lang="th-TH" sz="3200" b="1" u="sng" dirty="0" smtClean="0">
                <a:solidFill>
                  <a:srgbClr val="FF0000"/>
                </a:solidFill>
                <a:cs typeface="+mj-cs"/>
              </a:rPr>
              <a:t>  </a:t>
            </a:r>
            <a:r>
              <a:rPr lang="th-TH" sz="3200" b="1" dirty="0" smtClean="0">
                <a:solidFill>
                  <a:srgbClr val="FFFF00"/>
                </a:solidFill>
                <a:cs typeface="+mj-cs"/>
              </a:rPr>
              <a:t>ปฏิบัติ</a:t>
            </a:r>
          </a:p>
          <a:p>
            <a:pPr algn="thaiDist">
              <a:buNone/>
            </a:pPr>
            <a:r>
              <a:rPr lang="th-TH" sz="3200" b="1" dirty="0" smtClean="0">
                <a:solidFill>
                  <a:srgbClr val="FFFF00"/>
                </a:solidFill>
                <a:cs typeface="+mj-cs"/>
              </a:rPr>
              <a:t>หน้าที่หมู่ ๔ หมวด ๒ ได้รับบาดเจ็บจากการสูดดมแก๊สเข้าร่างกาย</a:t>
            </a:r>
          </a:p>
          <a:p>
            <a:pPr algn="thaiDist">
              <a:buNone/>
            </a:pPr>
            <a:r>
              <a:rPr lang="th-TH" sz="3200" b="1" dirty="0" smtClean="0">
                <a:solidFill>
                  <a:srgbClr val="FFFF00"/>
                </a:solidFill>
                <a:cs typeface="+mj-cs"/>
              </a:rPr>
              <a:t>จำนวนมาก มีอาการตัวซีด สั่น จึงนำตัวส่ง โรงพยาบาลตำรวจ ให้</a:t>
            </a:r>
          </a:p>
          <a:p>
            <a:pPr algn="thaiDist">
              <a:buNone/>
            </a:pPr>
            <a:r>
              <a:rPr lang="th-TH" sz="3200" b="1" dirty="0" smtClean="0">
                <a:solidFill>
                  <a:srgbClr val="FFFF00"/>
                </a:solidFill>
                <a:cs typeface="+mj-cs"/>
              </a:rPr>
              <a:t>แพทย์ทำการตรวจรักษาจนอาการปลอดภัย</a:t>
            </a:r>
            <a:endParaRPr lang="th-TH" sz="32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4" name="สี่เหลี่ยมมุมมน 3"/>
          <p:cNvSpPr/>
          <p:nvPr/>
        </p:nvSpPr>
        <p:spPr>
          <a:xfrm>
            <a:off x="857224" y="642918"/>
            <a:ext cx="7643866" cy="92869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</a:rPr>
              <a:t>เจ้าหน้าที่ตำรวจได้รับบาดเจ็บ จำนวน ๑ นาย</a:t>
            </a:r>
            <a:endParaRPr lang="th-TH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1" descr="IMG_0744.JPG"/>
          <p:cNvPicPr>
            <a:picLocks noChangeAspect="1"/>
          </p:cNvPicPr>
          <p:nvPr/>
        </p:nvPicPr>
        <p:blipFill>
          <a:blip r:embed="rId2" cstate="print"/>
          <a:srcRect l="13402" t="8962" r="33365" b="15441"/>
          <a:stretch>
            <a:fillRect/>
          </a:stretch>
        </p:blipFill>
        <p:spPr>
          <a:xfrm>
            <a:off x="6000760" y="3779493"/>
            <a:ext cx="2357454" cy="257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G_0745.JPG"/>
          <p:cNvPicPr>
            <a:picLocks noChangeAspect="1"/>
          </p:cNvPicPr>
          <p:nvPr/>
        </p:nvPicPr>
        <p:blipFill>
          <a:blip r:embed="rId2" cstate="print"/>
          <a:srcRect t="4079" b="6948"/>
          <a:stretch>
            <a:fillRect/>
          </a:stretch>
        </p:blipFill>
        <p:spPr>
          <a:xfrm>
            <a:off x="-32" y="0"/>
            <a:ext cx="564357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สี่เหลี่ยมมุมมน 4"/>
          <p:cNvSpPr/>
          <p:nvPr/>
        </p:nvSpPr>
        <p:spPr>
          <a:xfrm>
            <a:off x="5715040" y="2071678"/>
            <a:ext cx="3357554" cy="3000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ใบรับรองแพทย์โรงพยาบาลตำรวจ</a:t>
            </a:r>
          </a:p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การวินิจฉัย</a:t>
            </a:r>
            <a:r>
              <a:rPr lang="en-US" sz="3200" b="1" dirty="0" smtClean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 :</a:t>
            </a:r>
            <a:r>
              <a:rPr lang="th-TH" sz="3200" b="1" dirty="0" smtClean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 เยื่อบุจมูกและปากระคายเคือง</a:t>
            </a:r>
            <a:endParaRPr lang="th-TH" sz="3200" b="1" dirty="0">
              <a:solidFill>
                <a:srgbClr val="FF000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6" name="วงรี 5"/>
          <p:cNvSpPr/>
          <p:nvPr/>
        </p:nvSpPr>
        <p:spPr>
          <a:xfrm>
            <a:off x="142844" y="3643314"/>
            <a:ext cx="1500198" cy="5715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8" name="ลูกศรเชื่อมต่อแบบตรง 7"/>
          <p:cNvCxnSpPr>
            <a:stCxn id="5" idx="1"/>
          </p:cNvCxnSpPr>
          <p:nvPr/>
        </p:nvCxnSpPr>
        <p:spPr>
          <a:xfrm rot="10800000" flipV="1">
            <a:off x="1714480" y="3571876"/>
            <a:ext cx="4000560" cy="3571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1857356" y="428604"/>
            <a:ext cx="5572164" cy="107157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solidFill>
                  <a:srgbClr val="FF0000"/>
                </a:solidFill>
              </a:rPr>
              <a:t>ความเสียหายของอุปกรณ์</a:t>
            </a:r>
            <a:endParaRPr lang="th-TH" sz="4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35056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4800" dirty="0" smtClean="0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๑.โล่  </a:t>
            </a:r>
            <a:r>
              <a:rPr lang="th-TH" sz="4800" dirty="0" smtClean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ชำรุด ๑ อัน สูญหาย ๓ อัน</a:t>
            </a:r>
          </a:p>
          <a:p>
            <a:r>
              <a:rPr lang="th-TH" sz="4800" dirty="0" smtClean="0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๒.สนับแข้ง สนับเข่า สนับศอก </a:t>
            </a:r>
            <a:r>
              <a:rPr lang="th-TH" sz="4800" dirty="0" smtClean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สูญหาย ๔ ชุด</a:t>
            </a:r>
          </a:p>
          <a:p>
            <a:r>
              <a:rPr lang="th-TH" sz="4800" dirty="0" smtClean="0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๓.กระบอง	 </a:t>
            </a:r>
            <a:r>
              <a:rPr lang="th-TH" sz="4800" dirty="0" smtClean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สูญหาย  ๑๔ อัน</a:t>
            </a:r>
            <a:endParaRPr lang="th-TH" sz="4800" dirty="0">
              <a:solidFill>
                <a:srgbClr val="FF000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17424" name="Picture 16" descr="http://www.naewna.com/uploads/news/source/136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43380"/>
            <a:ext cx="9144000" cy="271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11007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" y="-24"/>
            <a:ext cx="9162870" cy="687215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57850"/>
            <a:ext cx="9144000" cy="157161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พล.ต.ต.อัครชัย พงษ์ศิริ ผบก.ภ.จว.ปราจีนบุรี  ร่วมแถวรอต้อนรับ 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พล.ต.อ.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อดุลย์  แสงสิงแก้ว </a:t>
            </a:r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ผบ.ตร.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 ณ บริเวณลานพระบรมรูปทรงม้า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ก่อนเสร็จภารกิจ วันที่ ๒๕ พ.ย.๕๕ เวลา ๑๓.๐๐ น.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11008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" y="-24"/>
            <a:ext cx="9144033" cy="68580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00702"/>
            <a:ext cx="9144000" cy="135732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th-TH" sz="2800" b="0" dirty="0" smtClean="0">
                <a:solidFill>
                  <a:srgbClr val="FFFF00"/>
                </a:solidFill>
                <a:effectLst/>
              </a:rPr>
              <a:t>พล.ต.ต.อัครชัย พงษ์ศิริ ผบก.ภ.จว.ปราจีนบุรี </a:t>
            </a:r>
            <a:br>
              <a:rPr lang="th-TH" sz="2800" b="0" dirty="0" smtClean="0">
                <a:solidFill>
                  <a:srgbClr val="FFFF00"/>
                </a:solidFill>
                <a:effectLst/>
              </a:rPr>
            </a:br>
            <a:r>
              <a:rPr lang="th-TH" sz="2800" b="0" dirty="0" smtClean="0">
                <a:solidFill>
                  <a:srgbClr val="FFFF00"/>
                </a:solidFill>
                <a:effectLst/>
              </a:rPr>
              <a:t>ร่วมแถวต้อนรับ พล.ต.อ.อดุลย์ แสงสิงแก้ว ผบ.ตร.ประธาน ปล่อยแถวข้าราชการตำรวจกองร้อยควบคุมฝูงชน ณ บริเวณลานพระบรมรูปทรงม้า วันที่ ๒๕ พ.ย.๕๕ เวลา ๑๓.๐๐ น.</a:t>
            </a:r>
            <a:endParaRPr lang="th-TH" sz="28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P11008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33" cy="68580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57826"/>
            <a:ext cx="9144000" cy="1500174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พล.ต.อ.อดุลย์  แสงสิงแก้ว </a:t>
            </a:r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ผบ.ตร.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 กล่าวให้โอวาทและปล่อยแถวข้าราชการตำรวจกองร้อยควบคุมฝูงชนกลับที่ตั้ง  ณ บริเวณลานพระบรมรูปทรงม้า</a:t>
            </a:r>
            <a:br>
              <a:rPr lang="th-TH" sz="3200" b="0" dirty="0" smtClean="0">
                <a:solidFill>
                  <a:srgbClr val="FFFF00"/>
                </a:solidFill>
                <a:effectLst/>
              </a:rPr>
            </a:br>
            <a:r>
              <a:rPr lang="th-TH" sz="3200" b="0" dirty="0" smtClean="0">
                <a:solidFill>
                  <a:srgbClr val="FFFF00"/>
                </a:solidFill>
                <a:effectLst/>
              </a:rPr>
              <a:t>วันที่ ๒๕ พฤศจิกายน ๕๕ เวลา ๑๓.๓๐ น.</a:t>
            </a:r>
            <a:endParaRPr lang="th-TH" sz="32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00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914873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4" y="5786454"/>
            <a:ext cx="9141146" cy="1071570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th-TH" sz="2800" b="0" dirty="0" smtClean="0">
                <a:solidFill>
                  <a:srgbClr val="FFFF00"/>
                </a:solidFill>
                <a:effectLst/>
              </a:rPr>
              <a:t>วันที่ ๒๒ พ.ย.๕๕ เวลา ๑๔.๓๐ น. ขบวนรถกองร้อยควบคุมฝูงชนจังหวัดปราจีนบุรี วิ่งรอบลานพระบรมรูปทรงม้า เพื่อหาที่จอดรถและรับภารกิจ จาก บช.น.</a:t>
            </a:r>
            <a:endParaRPr lang="th-TH" sz="28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1008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24"/>
            <a:ext cx="9143999" cy="685799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00702"/>
            <a:ext cx="9144000" cy="1357298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th-TH" sz="2800" b="0" dirty="0" smtClean="0">
                <a:solidFill>
                  <a:srgbClr val="FFFF00"/>
                </a:solidFill>
                <a:effectLst/>
              </a:rPr>
              <a:t>พ.ต.อ.ถนอม สุวรรณน้อย รอง ผบก.ภ.จว.ปราจีนบุรี ผู้ควบคุมกำลังกองร้อยควบคุมฝูงชน จว.ปราจีนบุรี  ขึ้นรับรางวัลจาก พล.ต.อ.อดุลย์  แสงสิงแก้ว  ผบ.ตร. </a:t>
            </a:r>
            <a:br>
              <a:rPr lang="th-TH" sz="2800" b="0" dirty="0" smtClean="0">
                <a:solidFill>
                  <a:srgbClr val="FFFF00"/>
                </a:solidFill>
                <a:effectLst/>
              </a:rPr>
            </a:br>
            <a:r>
              <a:rPr lang="th-TH" sz="2800" b="0" dirty="0" smtClean="0">
                <a:solidFill>
                  <a:srgbClr val="FFFF00"/>
                </a:solidFill>
                <a:effectLst/>
              </a:rPr>
              <a:t>ฐานะกองร้อยควบคุมฝูงชนร่วมที่สามารถรักษาที่มั่นบริเวณแยกสวนมิสกวัน  </a:t>
            </a:r>
            <a:endParaRPr lang="th-TH" sz="28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251520" y="2143116"/>
            <a:ext cx="8568952" cy="257176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การมอบขวัญและกำลังใจ</a:t>
            </a:r>
          </a:p>
          <a:p>
            <a:pPr algn="ctr"/>
            <a:r>
              <a:rPr lang="th-TH" sz="5400" b="1" dirty="0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แก่ข้าราชการตำรวจที่ไปปฏิบัติหน้าที่</a:t>
            </a:r>
            <a:endParaRPr lang="th-TH" sz="5400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478" y="719720"/>
            <a:ext cx="864324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กองบังคับการตำรวจภูธรจังหวัดปราจีนบุรี</a:t>
            </a:r>
            <a:endParaRPr lang="th-TH" sz="5400" b="1" dirty="0">
              <a:solidFill>
                <a:srgbClr val="FFFF00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cer\Pictures\CCI12032012_0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" y="0"/>
            <a:ext cx="4514375" cy="6858000"/>
          </a:xfrm>
          <a:prstGeom prst="rect">
            <a:avLst/>
          </a:prstGeom>
          <a:noFill/>
        </p:spPr>
      </p:pic>
      <p:pic>
        <p:nvPicPr>
          <p:cNvPr id="3" name="Picture 3" descr="C:\Users\acer\Pictures\CCI12032012_0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0"/>
            <a:ext cx="4643438" cy="6858000"/>
          </a:xfrm>
          <a:prstGeom prst="rect">
            <a:avLst/>
          </a:prstGeom>
          <a:noFill/>
        </p:spPr>
      </p:pic>
      <p:sp>
        <p:nvSpPr>
          <p:cNvPr id="8" name="สี่เหลี่ยมมุมมน 7"/>
          <p:cNvSpPr/>
          <p:nvPr/>
        </p:nvSpPr>
        <p:spPr>
          <a:xfrm>
            <a:off x="4500562" y="6143644"/>
            <a:ext cx="4643438" cy="71435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FF00"/>
                </a:solidFill>
              </a:rPr>
              <a:t>มอบเครื่องแบบชุดควบคุมฝูงชนให้</a:t>
            </a:r>
          </a:p>
          <a:p>
            <a:pPr algn="ctr"/>
            <a:r>
              <a:rPr lang="th-TH" sz="2400" b="1" dirty="0" smtClean="0">
                <a:solidFill>
                  <a:srgbClr val="FFFF00"/>
                </a:solidFill>
              </a:rPr>
              <a:t>แก่ข้าราชการตำรวจ</a:t>
            </a:r>
            <a:endParaRPr lang="th-TH" sz="2400" b="1" dirty="0">
              <a:solidFill>
                <a:srgbClr val="FFFF00"/>
              </a:solidFill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0" y="6143644"/>
            <a:ext cx="4500562" cy="71435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FF00"/>
                </a:solidFill>
              </a:rPr>
              <a:t>ชมเชยการปฏิบัติหน้าที่ของข้าราชการตำรวจ</a:t>
            </a:r>
            <a:endParaRPr lang="th-TH" sz="2400" b="1" dirty="0">
              <a:solidFill>
                <a:srgbClr val="FFFF00"/>
              </a:solidFill>
            </a:endParaRPr>
          </a:p>
        </p:txBody>
      </p:sp>
      <p:sp>
        <p:nvSpPr>
          <p:cNvPr id="9" name="วงรี 8"/>
          <p:cNvSpPr/>
          <p:nvPr/>
        </p:nvSpPr>
        <p:spPr>
          <a:xfrm>
            <a:off x="857224" y="2071678"/>
            <a:ext cx="3571900" cy="1357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3" name="ลูกศรเชื่อมต่อแบบตรง 12"/>
          <p:cNvCxnSpPr/>
          <p:nvPr/>
        </p:nvCxnSpPr>
        <p:spPr>
          <a:xfrm rot="16200000" flipV="1">
            <a:off x="3857620" y="3429000"/>
            <a:ext cx="1214446" cy="64294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สี่เหลี่ยมมุมมน 13"/>
          <p:cNvSpPr/>
          <p:nvPr/>
        </p:nvSpPr>
        <p:spPr>
          <a:xfrm>
            <a:off x="4643438" y="4357694"/>
            <a:ext cx="1857388" cy="78581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จำนวน ๕ นาย</a:t>
            </a:r>
            <a:endParaRPr lang="th-T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D:\สำรองให้ด้วย\DCIM\101MSDCF\DSC0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5461038" cy="3071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44" name="Picture 4" descr="D:\สำรองให้ด้วย\DCIM\101MSDCF\DSC0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571876"/>
            <a:ext cx="5572164" cy="29976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สี่เหลี่ยมมุมมน 6"/>
          <p:cNvSpPr/>
          <p:nvPr/>
        </p:nvSpPr>
        <p:spPr>
          <a:xfrm>
            <a:off x="5786446" y="1071546"/>
            <a:ext cx="3286116" cy="14287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FF00"/>
                </a:solidFill>
                <a:cs typeface="+mj-cs"/>
              </a:rPr>
              <a:t>พ.ต.ท.</a:t>
            </a:r>
            <a:r>
              <a:rPr lang="th-TH" b="1" dirty="0" err="1" smtClean="0">
                <a:solidFill>
                  <a:srgbClr val="FFFF00"/>
                </a:solidFill>
                <a:cs typeface="+mj-cs"/>
              </a:rPr>
              <a:t>สำเนาว์</a:t>
            </a:r>
            <a:r>
              <a:rPr lang="th-TH" b="1" dirty="0" smtClean="0">
                <a:solidFill>
                  <a:srgbClr val="FFFF00"/>
                </a:solidFill>
                <a:cs typeface="+mj-cs"/>
              </a:rPr>
              <a:t>  กรุยกระ</a:t>
            </a:r>
            <a:r>
              <a:rPr lang="th-TH" b="1" dirty="0" err="1" smtClean="0">
                <a:solidFill>
                  <a:srgbClr val="FFFF00"/>
                </a:solidFill>
                <a:cs typeface="+mj-cs"/>
              </a:rPr>
              <a:t>โทก</a:t>
            </a:r>
            <a:endParaRPr lang="th-TH" b="1" dirty="0" smtClean="0">
              <a:solidFill>
                <a:srgbClr val="FFFF00"/>
              </a:solidFill>
              <a:cs typeface="+mj-cs"/>
            </a:endParaRPr>
          </a:p>
          <a:p>
            <a:pPr algn="ctr"/>
            <a:r>
              <a:rPr lang="th-TH" b="1" dirty="0" err="1" smtClean="0">
                <a:solidFill>
                  <a:srgbClr val="FFFF00"/>
                </a:solidFill>
                <a:cs typeface="+mj-cs"/>
              </a:rPr>
              <a:t>สว.สส.สภ.ประจันต</a:t>
            </a:r>
            <a:r>
              <a:rPr lang="th-TH" b="1" dirty="0" smtClean="0">
                <a:solidFill>
                  <a:srgbClr val="FFFF00"/>
                </a:solidFill>
                <a:cs typeface="+mj-cs"/>
              </a:rPr>
              <a:t>คาม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cs typeface="+mj-cs"/>
              </a:rPr>
              <a:t>ผบ.ร้อย</a:t>
            </a:r>
            <a:endParaRPr lang="th-TH" b="1" dirty="0">
              <a:solidFill>
                <a:srgbClr val="FF0000"/>
              </a:solidFill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D:\สำรองให้ด้วย\DCIM\101MSDCF\DSC0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5072098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สี่เหลี่ยมมุมมน 5"/>
          <p:cNvSpPr/>
          <p:nvPr/>
        </p:nvSpPr>
        <p:spPr>
          <a:xfrm>
            <a:off x="5572132" y="1071546"/>
            <a:ext cx="3286148" cy="1500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err="1" smtClean="0">
                <a:solidFill>
                  <a:srgbClr val="FFFF00"/>
                </a:solidFill>
                <a:cs typeface="+mj-cs"/>
              </a:rPr>
              <a:t>พ.ต.ต.</a:t>
            </a:r>
            <a:r>
              <a:rPr lang="th-TH" b="1" dirty="0" smtClean="0">
                <a:solidFill>
                  <a:srgbClr val="FFFF00"/>
                </a:solidFill>
                <a:cs typeface="+mj-cs"/>
              </a:rPr>
              <a:t>สุเทพ สมใจเพ็ง</a:t>
            </a:r>
          </a:p>
          <a:p>
            <a:pPr algn="ctr"/>
            <a:r>
              <a:rPr lang="th-TH" b="1" dirty="0" err="1" smtClean="0">
                <a:solidFill>
                  <a:srgbClr val="FFFF00"/>
                </a:solidFill>
                <a:cs typeface="+mj-cs"/>
              </a:rPr>
              <a:t>สวป.สภ.</a:t>
            </a:r>
            <a:r>
              <a:rPr lang="th-TH" b="1" dirty="0" smtClean="0">
                <a:solidFill>
                  <a:srgbClr val="FFFF00"/>
                </a:solidFill>
                <a:cs typeface="+mj-cs"/>
              </a:rPr>
              <a:t>เมืองปราจีนบุรี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cs typeface="+mj-cs"/>
              </a:rPr>
              <a:t>รอง ผบ.ร้อย</a:t>
            </a:r>
            <a:endParaRPr lang="th-TH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115716" name="Picture 4" descr="D:\สำรองให้ด้วย\DCIM\101MSDCF\DSC0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643314"/>
            <a:ext cx="5500726" cy="30048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สำรองให้ด้วย\DCIM\101MSDCF\DSC0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643314"/>
            <a:ext cx="5257792" cy="29575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4690" name="Picture 2" descr="D:\สำรองให้ด้วย\DCIM\101MSDCF\DSC00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5211126" cy="2931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สี่เหลี่ยมมุมมน 5"/>
          <p:cNvSpPr/>
          <p:nvPr/>
        </p:nvSpPr>
        <p:spPr>
          <a:xfrm>
            <a:off x="6000760" y="1000108"/>
            <a:ext cx="3143240" cy="12858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err="1" smtClean="0">
                <a:solidFill>
                  <a:srgbClr val="FFFF00"/>
                </a:solidFill>
                <a:cs typeface="+mj-cs"/>
              </a:rPr>
              <a:t>ร.ต.ท.</a:t>
            </a:r>
            <a:r>
              <a:rPr lang="th-TH" b="1" dirty="0" smtClean="0">
                <a:solidFill>
                  <a:srgbClr val="FFFF00"/>
                </a:solidFill>
                <a:cs typeface="+mj-cs"/>
              </a:rPr>
              <a:t>วิโรจน์  เจริญชัย</a:t>
            </a:r>
          </a:p>
          <a:p>
            <a:pPr algn="ctr"/>
            <a:r>
              <a:rPr lang="th-TH" b="1" dirty="0" smtClean="0">
                <a:solidFill>
                  <a:srgbClr val="FFFF00"/>
                </a:solidFill>
                <a:cs typeface="+mj-cs"/>
              </a:rPr>
              <a:t>รอง </a:t>
            </a:r>
            <a:r>
              <a:rPr lang="th-TH" b="1" dirty="0" err="1" smtClean="0">
                <a:solidFill>
                  <a:srgbClr val="FFFF00"/>
                </a:solidFill>
                <a:cs typeface="+mj-cs"/>
              </a:rPr>
              <a:t>สว.จร.สภ.</a:t>
            </a:r>
            <a:r>
              <a:rPr lang="th-TH" b="1" dirty="0" smtClean="0">
                <a:solidFill>
                  <a:srgbClr val="FFFF00"/>
                </a:solidFill>
                <a:cs typeface="+mj-cs"/>
              </a:rPr>
              <a:t>กบินทร์บุรี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cs typeface="+mj-cs"/>
              </a:rPr>
              <a:t>ผบ.หมวด</a:t>
            </a:r>
            <a:endParaRPr lang="th-TH" b="1" dirty="0">
              <a:solidFill>
                <a:srgbClr val="FF0000"/>
              </a:solidFill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5786446" y="1142984"/>
            <a:ext cx="3357554" cy="1357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err="1" smtClean="0">
                <a:solidFill>
                  <a:srgbClr val="FFFF00"/>
                </a:solidFill>
                <a:cs typeface="+mj-cs"/>
              </a:rPr>
              <a:t>ร.ต.ท.</a:t>
            </a:r>
            <a:r>
              <a:rPr lang="th-TH" b="1" dirty="0" smtClean="0">
                <a:solidFill>
                  <a:srgbClr val="FFFF00"/>
                </a:solidFill>
                <a:cs typeface="+mj-cs"/>
              </a:rPr>
              <a:t>กิจติ</a:t>
            </a:r>
            <a:r>
              <a:rPr lang="th-TH" b="1" dirty="0" err="1" smtClean="0">
                <a:solidFill>
                  <a:srgbClr val="FFFF00"/>
                </a:solidFill>
                <a:cs typeface="+mj-cs"/>
              </a:rPr>
              <a:t>พงษ์</a:t>
            </a:r>
            <a:r>
              <a:rPr lang="th-TH" b="1" dirty="0" smtClean="0">
                <a:solidFill>
                  <a:srgbClr val="FFFF00"/>
                </a:solidFill>
                <a:cs typeface="+mj-cs"/>
              </a:rPr>
              <a:t>  จันทร์คำ</a:t>
            </a:r>
          </a:p>
          <a:p>
            <a:pPr algn="ctr"/>
            <a:r>
              <a:rPr lang="th-TH" b="1" dirty="0" smtClean="0">
                <a:solidFill>
                  <a:srgbClr val="FFFF00"/>
                </a:solidFill>
                <a:cs typeface="+mj-cs"/>
              </a:rPr>
              <a:t>รอง </a:t>
            </a:r>
            <a:r>
              <a:rPr lang="th-TH" b="1" dirty="0" err="1" smtClean="0">
                <a:solidFill>
                  <a:srgbClr val="FFFF00"/>
                </a:solidFill>
                <a:cs typeface="+mj-cs"/>
              </a:rPr>
              <a:t>สวป.สภ.</a:t>
            </a:r>
            <a:r>
              <a:rPr lang="th-TH" b="1" dirty="0" smtClean="0">
                <a:solidFill>
                  <a:srgbClr val="FFFF00"/>
                </a:solidFill>
                <a:cs typeface="+mj-cs"/>
              </a:rPr>
              <a:t>นาดี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cs typeface="+mj-cs"/>
              </a:rPr>
              <a:t>ผบ.หมวด</a:t>
            </a:r>
            <a:endParaRPr lang="th-TH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116738" name="Picture 2" descr="D:\สำรองให้ด้วย\DCIM\101MSDCF\DSC0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5143536" cy="28932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6739" name="Picture 3" descr="D:\สำรองให้ด้วย\DCIM\101MSDCF\DSC0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643314"/>
            <a:ext cx="5130791" cy="28860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D:\สำรองให้ด้วย\DCIM\101MSDCF\DSC0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5214974" cy="29334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3667" name="Picture 3" descr="D:\สำรองให้ด้วย\DCIM\101MSDCF\DSC0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429000"/>
            <a:ext cx="5461038" cy="3071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สี่เหลี่ยมมุมมน 5"/>
          <p:cNvSpPr/>
          <p:nvPr/>
        </p:nvSpPr>
        <p:spPr>
          <a:xfrm>
            <a:off x="5786446" y="1142984"/>
            <a:ext cx="3143272" cy="1357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err="1" smtClean="0">
                <a:solidFill>
                  <a:srgbClr val="FFFF00"/>
                </a:solidFill>
                <a:cs typeface="+mj-cs"/>
              </a:rPr>
              <a:t>ร.ต.ต.</a:t>
            </a:r>
            <a:r>
              <a:rPr lang="th-TH" b="1" dirty="0" smtClean="0">
                <a:solidFill>
                  <a:srgbClr val="FFFF00"/>
                </a:solidFill>
                <a:cs typeface="+mj-cs"/>
              </a:rPr>
              <a:t>กิตติ</a:t>
            </a:r>
            <a:r>
              <a:rPr lang="th-TH" b="1" dirty="0" err="1" smtClean="0">
                <a:solidFill>
                  <a:srgbClr val="FFFF00"/>
                </a:solidFill>
                <a:cs typeface="+mj-cs"/>
              </a:rPr>
              <a:t>นันท์</a:t>
            </a:r>
            <a:r>
              <a:rPr lang="th-TH" b="1" dirty="0" smtClean="0">
                <a:solidFill>
                  <a:srgbClr val="FFFF00"/>
                </a:solidFill>
                <a:cs typeface="+mj-cs"/>
              </a:rPr>
              <a:t> พ่วงมาลี</a:t>
            </a:r>
          </a:p>
          <a:p>
            <a:pPr algn="ctr"/>
            <a:r>
              <a:rPr lang="th-TH" b="1" dirty="0" smtClean="0">
                <a:solidFill>
                  <a:srgbClr val="FFFF00"/>
                </a:solidFill>
                <a:cs typeface="+mj-cs"/>
              </a:rPr>
              <a:t>รอง </a:t>
            </a:r>
            <a:r>
              <a:rPr lang="th-TH" b="1" dirty="0" err="1" smtClean="0">
                <a:solidFill>
                  <a:srgbClr val="FFFF00"/>
                </a:solidFill>
                <a:cs typeface="+mj-cs"/>
              </a:rPr>
              <a:t>สวป.สภ.</a:t>
            </a:r>
            <a:r>
              <a:rPr lang="th-TH" b="1" dirty="0" smtClean="0">
                <a:solidFill>
                  <a:srgbClr val="FFFF00"/>
                </a:solidFill>
                <a:cs typeface="+mj-cs"/>
              </a:rPr>
              <a:t>ศรีมหา</a:t>
            </a:r>
            <a:r>
              <a:rPr lang="th-TH" b="1" dirty="0" err="1" smtClean="0">
                <a:solidFill>
                  <a:srgbClr val="FFFF00"/>
                </a:solidFill>
                <a:cs typeface="+mj-cs"/>
              </a:rPr>
              <a:t>โพธิ</a:t>
            </a:r>
            <a:endParaRPr lang="th-TH" b="1" dirty="0" smtClean="0">
              <a:solidFill>
                <a:srgbClr val="FFFF00"/>
              </a:solidFill>
              <a:cs typeface="+mj-cs"/>
            </a:endParaRPr>
          </a:p>
          <a:p>
            <a:pPr algn="ctr"/>
            <a:r>
              <a:rPr lang="th-TH" b="1" dirty="0" smtClean="0">
                <a:solidFill>
                  <a:srgbClr val="FF0000"/>
                </a:solidFill>
                <a:cs typeface="+mj-cs"/>
              </a:rPr>
              <a:t>ผบ.หมวด</a:t>
            </a:r>
            <a:endParaRPr lang="th-TH" b="1" dirty="0">
              <a:solidFill>
                <a:srgbClr val="FF0000"/>
              </a:solidFill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1214414" y="2071678"/>
            <a:ext cx="6858048" cy="271464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สรุป ทบทวน ศึกษา บทเรียน จากการปฏิบัติการครั้งนี้</a:t>
            </a:r>
            <a:endParaRPr lang="th-TH" sz="5400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50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1928794" y="571480"/>
            <a:ext cx="5572164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/>
              <a:t>เชิงบวก</a:t>
            </a:r>
            <a:endParaRPr lang="th-TH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1785926"/>
            <a:ext cx="82868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b="1" dirty="0" smtClean="0"/>
              <a:t>๑.ผู้บังคับบัญชาระดับสำนักงานตำรวจแห่งชาติ เล็งเห็นความสำคัญของภารกิจจึงลงมาควบคุมการปฏิบัติด้วยตนเอง ทำให้เกิดขวัญและกำลังใจแก่เจ้าหน้าที่ตำรวจผู้ปฏิบัติ</a:t>
            </a:r>
          </a:p>
          <a:p>
            <a:pPr algn="thaiDist"/>
            <a:r>
              <a:rPr lang="th-TH" b="1" dirty="0" smtClean="0"/>
              <a:t>๒.การจัดทำแผนยุทธการการปฏิบัติ มีประสิทธิภาพและประสิทธิผลโดยมีการเตรียมความพร้อม เช่น ให้เจ้าหน้าที่ผู้ปฏิบัติภารกิจเข้าพื้นที่ชุมนุมก่อน</a:t>
            </a:r>
          </a:p>
          <a:p>
            <a:pPr algn="thaiDist"/>
            <a:r>
              <a:rPr lang="th-TH" b="1" dirty="0" smtClean="0"/>
              <a:t>ผู้ชุมนุม จนทำให้รักษาพื้นที่ได้เป็นการได้เปรียบในทางยุทธวิธี</a:t>
            </a:r>
          </a:p>
          <a:p>
            <a:pPr algn="thaiDist"/>
            <a:r>
              <a:rPr lang="th-TH" b="1" dirty="0" smtClean="0"/>
              <a:t>๓.มีแผนการจัดส่งกำลังบำรุงในเรื่องของอาหาร น้ำ ยุทโธปกรณ์ ไว้เป็นอย่างดี เกิดขวัญกำลังใจในการปฏิบัติงานอย่างเต็มที่</a:t>
            </a:r>
          </a:p>
          <a:p>
            <a:pPr algn="thaiDist"/>
            <a:r>
              <a:rPr lang="th-TH" b="1" dirty="0" smtClean="0"/>
              <a:t>๔.มีการประกาศใช้ พ.ร.บ.รักษาความมั่นคงภายใน เป็นกฎหมายรองรับการปฏิบัติหน้าที่แก่ข้าราชการตำรวจ</a:t>
            </a:r>
            <a:endParaRPr lang="th-TH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7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5"/>
            <a:ext cx="9144000" cy="69056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86412"/>
            <a:ext cx="9144000" cy="164305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th-TH" sz="3200" b="0" dirty="0" smtClean="0">
                <a:solidFill>
                  <a:srgbClr val="FFFF00"/>
                </a:solidFill>
                <a:effectLst/>
              </a:rPr>
              <a:t>๔ ผบก.เข้มแข็ง สังกัด </a:t>
            </a:r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บช.ภ.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๒ เข้าร่วมภารกิจของกำลัง ร้อย </a:t>
            </a:r>
            <a:r>
              <a:rPr lang="th-TH" sz="3200" b="0" dirty="0" err="1" smtClean="0">
                <a:solidFill>
                  <a:srgbClr val="FFFF00"/>
                </a:solidFill>
                <a:effectLst/>
              </a:rPr>
              <a:t>คฝ.</a:t>
            </a:r>
            <a:r>
              <a:rPr lang="th-TH" sz="3200" b="0" dirty="0" smtClean="0">
                <a:solidFill>
                  <a:srgbClr val="FFFF00"/>
                </a:solidFill>
                <a:effectLst/>
              </a:rPr>
              <a:t>รักษาความสงบเรียบร้อยพื้นที่การชุมนุม วันที่ ๒๒ พ.ย.๕๕</a:t>
            </a:r>
            <a:endParaRPr lang="th-TH" sz="20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1928794" y="571480"/>
            <a:ext cx="5572164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/>
              <a:t>เชิงลบ</a:t>
            </a:r>
            <a:endParaRPr lang="th-TH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2910" y="1826019"/>
            <a:ext cx="80724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b="1" dirty="0" smtClean="0">
                <a:solidFill>
                  <a:srgbClr val="FF0000"/>
                </a:solidFill>
                <a:cs typeface="+mj-cs"/>
              </a:rPr>
              <a:t>๑.อุปกรณ์ควบคุมฝูงชน(ที่มีอยู่เดิม)</a:t>
            </a:r>
            <a:r>
              <a:rPr lang="th-TH" sz="3200" b="1" dirty="0" smtClean="0">
                <a:cs typeface="+mj-cs"/>
              </a:rPr>
              <a:t>ชำรุดเสียหายจนไม่สามารถใช้งานได้และไม่เพียงพอแก่การปฏิบัติหน้าที่ เช่น หน้ากากกันแก๊สน้ำตา(ไม่มี) ชุดเกราะอ่อน ชุดสนับแข้ง สนับเข่า สนับศอก(ตีนตุ๊กแกเสื่อมสภาพ)</a:t>
            </a:r>
          </a:p>
          <a:p>
            <a:pPr algn="thaiDist"/>
            <a:r>
              <a:rPr lang="th-TH" sz="3200" b="1" dirty="0" smtClean="0">
                <a:solidFill>
                  <a:srgbClr val="FF0000"/>
                </a:solidFill>
                <a:cs typeface="+mj-cs"/>
              </a:rPr>
              <a:t>๒.ยานพาหนะ</a:t>
            </a:r>
            <a:r>
              <a:rPr lang="th-TH" sz="3200" b="1" dirty="0" smtClean="0">
                <a:cs typeface="+mj-cs"/>
              </a:rPr>
              <a:t>ไม่เพียงพอหากมีการสนับสนุนหรือสับเปลี่ยนกำลัง</a:t>
            </a:r>
          </a:p>
          <a:p>
            <a:pPr algn="thaiDist"/>
            <a:r>
              <a:rPr lang="th-TH" sz="3200" b="1" dirty="0" smtClean="0">
                <a:solidFill>
                  <a:srgbClr val="FF0000"/>
                </a:solidFill>
                <a:cs typeface="+mj-cs"/>
              </a:rPr>
              <a:t>๓.กำลังพล มีอายุมาก,</a:t>
            </a:r>
            <a:r>
              <a:rPr lang="th-TH" sz="3200" b="1" dirty="0" smtClean="0">
                <a:cs typeface="+mj-cs"/>
              </a:rPr>
              <a:t>ไม่เพียงพอแก่การปฏิบัติหน้าที่</a:t>
            </a:r>
          </a:p>
          <a:p>
            <a:pPr algn="thaiDist"/>
            <a:r>
              <a:rPr lang="th-TH" sz="3200" b="1" dirty="0" smtClean="0">
                <a:solidFill>
                  <a:srgbClr val="FF0000"/>
                </a:solidFill>
                <a:cs typeface="+mj-cs"/>
              </a:rPr>
              <a:t>๔.กำลังพลขาดความเข้าใจ</a:t>
            </a:r>
            <a:r>
              <a:rPr lang="th-TH" sz="3200" b="1" dirty="0" smtClean="0">
                <a:cs typeface="+mj-cs"/>
              </a:rPr>
              <a:t>ในการปฏิบัติหน้าที่ควบคุมฝูงชนแบบมาตรฐาน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UN)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ในระดับกองพล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มุมมน 3"/>
          <p:cNvSpPr/>
          <p:nvPr/>
        </p:nvSpPr>
        <p:spPr>
          <a:xfrm>
            <a:off x="1500166" y="1785926"/>
            <a:ext cx="6143668" cy="278608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th-TH" sz="4000" b="1" dirty="0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ปัญหาและอุปสรรค ในการเดินทางไปปฏิบัติภารกิจกองร้อย</a:t>
            </a:r>
          </a:p>
          <a:p>
            <a:pPr algn="ctr">
              <a:buNone/>
            </a:pPr>
            <a:r>
              <a:rPr lang="th-TH" sz="4000" b="1" dirty="0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ควบคุมฝูงชน ในครั้งนี้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100731.JPG"/>
          <p:cNvPicPr>
            <a:picLocks noChangeAspect="1"/>
          </p:cNvPicPr>
          <p:nvPr/>
        </p:nvPicPr>
        <p:blipFill>
          <a:blip r:embed="rId2" cstate="print"/>
          <a:srcRect t="19588" b="13402"/>
          <a:stretch>
            <a:fillRect/>
          </a:stretch>
        </p:blipFill>
        <p:spPr>
          <a:xfrm>
            <a:off x="0" y="-35398"/>
            <a:ext cx="9144000" cy="6893422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6798101" y="1643050"/>
            <a:ext cx="24173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th-TH" sz="4000" b="1" dirty="0" smtClean="0">
                <a:solidFill>
                  <a:srgbClr val="FF0000"/>
                </a:solidFill>
              </a:rPr>
              <a:t> ๑. สถานที่พัก  </a:t>
            </a:r>
          </a:p>
        </p:txBody>
      </p:sp>
      <p:cxnSp>
        <p:nvCxnSpPr>
          <p:cNvPr id="8" name="ลูกศรเชื่อมต่อแบบตรง 7"/>
          <p:cNvCxnSpPr/>
          <p:nvPr/>
        </p:nvCxnSpPr>
        <p:spPr>
          <a:xfrm rot="5400000">
            <a:off x="6429388" y="2214554"/>
            <a:ext cx="785818" cy="7858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6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0"/>
            <a:ext cx="8183880" cy="1214422"/>
          </a:xfrm>
        </p:spPr>
        <p:txBody>
          <a:bodyPr>
            <a:normAutofit/>
          </a:bodyPr>
          <a:lstStyle/>
          <a:p>
            <a:r>
              <a:rPr lang="th-TH" sz="5400" dirty="0" smtClean="0">
                <a:solidFill>
                  <a:srgbClr val="FF0000"/>
                </a:solidFill>
                <a:effectLst/>
              </a:rPr>
              <a:t>๒.อาหาร</a:t>
            </a:r>
            <a:endParaRPr lang="th-TH" sz="5400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5" name="ลูกศรเชื่อมต่อแบบตรง 4"/>
          <p:cNvCxnSpPr/>
          <p:nvPr/>
        </p:nvCxnSpPr>
        <p:spPr>
          <a:xfrm rot="16200000" flipH="1">
            <a:off x="2428860" y="1142984"/>
            <a:ext cx="1285884" cy="1143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272" r="13028"/>
          <a:stretch>
            <a:fillRect/>
          </a:stretch>
        </p:blipFill>
        <p:spPr>
          <a:xfrm>
            <a:off x="0" y="-14133"/>
            <a:ext cx="9144000" cy="68721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th-TH" sz="4800" dirty="0" smtClean="0">
                <a:solidFill>
                  <a:srgbClr val="FF0000"/>
                </a:solidFill>
                <a:effectLst/>
              </a:rPr>
              <a:t>๓.การจัดสถานที่จอดรถ</a:t>
            </a:r>
            <a:endParaRPr lang="th-TH" sz="4800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6" name="ลูกศรเชื่อมต่อแบบตรง 5"/>
          <p:cNvCxnSpPr/>
          <p:nvPr/>
        </p:nvCxnSpPr>
        <p:spPr>
          <a:xfrm rot="5400000">
            <a:off x="4250529" y="1464455"/>
            <a:ext cx="121444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 descr="CCI12042012_000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_7549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3357586" cy="6226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3"/>
          <p:cNvSpPr/>
          <p:nvPr/>
        </p:nvSpPr>
        <p:spPr>
          <a:xfrm>
            <a:off x="4071934" y="2571744"/>
            <a:ext cx="4714875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9600" u="none" dirty="0">
                <a:solidFill>
                  <a:srgbClr val="FF33CC"/>
                </a:solidFill>
                <a:latin typeface="FreesiaUPC" pitchFamily="34" charset="-34"/>
                <a:cs typeface="FreesiaUPC" pitchFamily="34" charset="-34"/>
              </a:rPr>
              <a:t>สวัสดีครับ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5235242"/>
            <a:ext cx="1643042" cy="16227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1007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7657" y="-59113"/>
            <a:ext cx="9241657" cy="69312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470" y="-71462"/>
            <a:ext cx="9144000" cy="1071570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th-TH" sz="2800" b="0" dirty="0" smtClean="0">
                <a:solidFill>
                  <a:srgbClr val="FFFF00"/>
                </a:solidFill>
                <a:effectLst/>
              </a:rPr>
              <a:t>พล.ต.ต.อัครชัย พงษ์ศิริ ผบก.ภ.จว.ปราจีนบุรี  (๑ ใน ๔ ของ ผบก.เข้มแข็ง สังกัด </a:t>
            </a:r>
            <a:r>
              <a:rPr lang="th-TH" sz="2800" b="0" dirty="0" err="1" smtClean="0">
                <a:solidFill>
                  <a:srgbClr val="FFFF00"/>
                </a:solidFill>
                <a:effectLst/>
              </a:rPr>
              <a:t>บช.ภ.</a:t>
            </a:r>
            <a:r>
              <a:rPr lang="th-TH" sz="2800" b="0" dirty="0" smtClean="0">
                <a:solidFill>
                  <a:srgbClr val="FFFF00"/>
                </a:solidFill>
                <a:effectLst/>
              </a:rPr>
              <a:t>๒ ) เข้าร่วมประชุมรับภารกิจ ณ ห้องประชุม บช.น. เมื่อวันที่ ๒๒ พ.ย.๕๕ เวลา ๒๐.๐๐ น.</a:t>
            </a:r>
            <a:endParaRPr lang="th-TH" sz="2800" b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43578"/>
            <a:ext cx="9144000" cy="121442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th-TH" sz="3200" dirty="0" smtClean="0">
                <a:solidFill>
                  <a:srgbClr val="FFFF00"/>
                </a:solidFill>
                <a:effectLst/>
              </a:rPr>
              <a:t>รวมพลเช็คยอด และประชุมชี้แจงภารกิจประจำวันที่ ๒๒ พ.ย.๒๕๕๕      เวลา  ๒๑.๓๐ น. บริเวณริมถนนราชดำเนิน</a:t>
            </a:r>
            <a:endParaRPr lang="th-TH" sz="3200" dirty="0">
              <a:solidFill>
                <a:srgbClr val="FFFF00"/>
              </a:solidFill>
              <a:effectLst/>
            </a:endParaRPr>
          </a:p>
        </p:txBody>
      </p:sp>
      <p:pic>
        <p:nvPicPr>
          <p:cNvPr id="4" name="Content Placeholder 3" descr="DSC001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" y="1"/>
            <a:ext cx="9144021" cy="5643577"/>
          </a:xfr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72140"/>
            <a:ext cx="9144000" cy="128586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th-TH" sz="3200" dirty="0" smtClean="0">
                <a:solidFill>
                  <a:srgbClr val="FFFF00"/>
                </a:solidFill>
                <a:effectLst/>
              </a:rPr>
              <a:t>พ.ต.อ.ถนอม  สุวรรณน้อย รอง ผบก.ภ.จว.ปราจีนบุรี </a:t>
            </a:r>
            <a:br>
              <a:rPr lang="th-TH" sz="3200" dirty="0" smtClean="0">
                <a:solidFill>
                  <a:srgbClr val="FFFF00"/>
                </a:solidFill>
                <a:effectLst/>
              </a:rPr>
            </a:br>
            <a:r>
              <a:rPr lang="th-TH" sz="3200" dirty="0" smtClean="0">
                <a:solidFill>
                  <a:srgbClr val="FFFF00"/>
                </a:solidFill>
                <a:effectLst/>
              </a:rPr>
              <a:t>ประชุมชี้แจง ภารกิจ ที่ได้รับมอบหมาย วันที่ ๒๓ พ.ย.๕๕ เวลา ๐๘.๐๐ น.</a:t>
            </a:r>
            <a:endParaRPr lang="th-TH" sz="3200" dirty="0">
              <a:solidFill>
                <a:srgbClr val="FFFF00"/>
              </a:solidFill>
              <a:effectLst/>
            </a:endParaRPr>
          </a:p>
        </p:txBody>
      </p:sp>
      <p:pic>
        <p:nvPicPr>
          <p:cNvPr id="4" name="Content Placeholder 3" descr="DSC00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870" y="-6102"/>
            <a:ext cx="9154870" cy="5578242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1202</TotalTime>
  <Words>1264</Words>
  <Application>Microsoft Office PowerPoint</Application>
  <PresentationFormat>นำเสนอทางหน้าจอ (4:3)</PresentationFormat>
  <Paragraphs>111</Paragraphs>
  <Slides>66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4</vt:i4>
      </vt:variant>
      <vt:variant>
        <vt:lpstr>ชื่อเรื่องภาพนิ่ง</vt:lpstr>
      </vt:variant>
      <vt:variant>
        <vt:i4>66</vt:i4>
      </vt:variant>
    </vt:vector>
  </HeadingPairs>
  <TitlesOfParts>
    <vt:vector size="70" baseType="lpstr">
      <vt:lpstr>Aspect</vt:lpstr>
      <vt:lpstr>ปลายสุด</vt:lpstr>
      <vt:lpstr>1_ปลายสุด</vt:lpstr>
      <vt:lpstr>กระดาษ</vt:lpstr>
      <vt:lpstr>ภาพนิ่ง 1</vt:lpstr>
      <vt:lpstr>ภาพนิ่ง 2</vt:lpstr>
      <vt:lpstr>ตรวจเช็คกำลังบริเวณลานฝึกปาละวงศ์  หน้า ภ.จว.ปราจีนบุรี   วันที่ ๒๒ พ.ย.๒๕๕๕ เวลา ๐๘.๐๐ น.</vt:lpstr>
      <vt:lpstr>พ.ต.อ.บุญญสิทธิ์  ว่องไว รอง ผบก.ภ.จว.ปราจีนบุรี ประชุมปล่อยแถวชุดกองร้อยควบคุมฝูงชน วันที่ ๒๒ พ.ย.๕๕ เวลา ๐๘.๐๐ น. กองร้อยที่ ๑ จว.ปราจีนบุรี จำนวน ๑๕๕ นาย</vt:lpstr>
      <vt:lpstr>วันที่ ๒๒ พ.ย.๕๕ เวลา ๑๔.๓๐ น. ขบวนรถกองร้อยควบคุมฝูงชนจังหวัดปราจีนบุรี วิ่งรอบลานพระบรมรูปทรงม้า เพื่อหาที่จอดรถและรับภารกิจ จาก บช.น.</vt:lpstr>
      <vt:lpstr>๔ ผบก.เข้มแข็ง สังกัด บช.ภ.๒ เข้าร่วมภารกิจของกำลัง ร้อย คฝ.รักษาความสงบเรียบร้อยพื้นที่การชุมนุม วันที่ ๒๒ พ.ย.๕๕</vt:lpstr>
      <vt:lpstr>พล.ต.ต.อัครชัย พงษ์ศิริ ผบก.ภ.จว.ปราจีนบุรี  (๑ ใน ๔ ของ ผบก.เข้มแข็ง สังกัด บช.ภ.๒ ) เข้าร่วมประชุมรับภารกิจ ณ ห้องประชุม บช.น. เมื่อวันที่ ๒๒ พ.ย.๕๕ เวลา ๒๐.๐๐ น.</vt:lpstr>
      <vt:lpstr>รวมพลเช็คยอด และประชุมชี้แจงภารกิจประจำวันที่ ๒๒ พ.ย.๒๕๕๕      เวลา  ๒๑.๓๐ น. บริเวณริมถนนราชดำเนิน</vt:lpstr>
      <vt:lpstr>พ.ต.อ.ถนอม  สุวรรณน้อย รอง ผบก.ภ.จว.ปราจีนบุรี  ประชุมชี้แจง ภารกิจ ที่ได้รับมอบหมาย วันที่ ๒๓ พ.ย.๕๕ เวลา ๐๘.๐๐ น.</vt:lpstr>
      <vt:lpstr>กองร้อยควบคุมฝูงชนจังหวัดปราจีนบุรี กองร้อยที่ ๑ ได้รับมอบหมายให้รักษาแนวบริเวณสี่แยกสวนมิสกวัน คอยป้องกันกลุ่มผู้ชุมนุมฝั่งจากลาน พระบรมรูปทรงม้า ไม่ให้เข้ามาบริเวณถนนราชดำเนินด้านหลังทำเนียบรัฐบาล</vt:lpstr>
      <vt:lpstr>กลุ่มผู้ชุมนุมองค์การพิทักษ์สยาม ต้องการใช้พื้นที่ชุมนุมตั้งแต่ลานพระบรมรูปทรงม้า - ถนนราชดำเนิน - สะพานมัฆวานรังสรรค์</vt:lpstr>
      <vt:lpstr>พื้นที่รับผิดชอบบนถนนราชดำเนินบริเวณ แยกสวนมิสกวัน หลังทำเนียบรัฐบาลรวม ๑๒ กองร้อย</vt:lpstr>
      <vt:lpstr>วันที่๒๓ พ.ย.๕๕ เวลา ๐๙.๐๐ น.กองร้อยควบคุมฝูงชน จว.ปราจีนบุรี   เดินทางเข้าประจำจุดที่ได้รับมอบหมาย  รักษาที่มั่นแยกสวนมิสกวันตามแผนฯ</vt:lpstr>
      <vt:lpstr>รวมพลบริเวณแยกสวนมิสกวัน  พร้อมกับ ชลบุรี ระยอง จันทบุรี ตราด สระแก้ว นครนายกและฉะเชิงเทรา จำนวน ๑๑ กองร้อย + บก.น.๒(๑ กองร้อย)  รวม ๑๒ กองร้อย </vt:lpstr>
      <vt:lpstr>วันที่ ๒๓ พ.ย.๕๕ เวลา ๑๐.๐๐ น. พล.ต.ต.คัชชา ธาตุศาสตร์ ผบก.ภ.จว.ชลบุรี   ผบ.ทก.สน.แยกสวนมิสกวัน ประชุมชี้แจง  รอง ผบก. ผู้ควบคุมกำลังกองร้อยควบคุมฝูงชนทั้ง ๑๒ กองร้อย</vt:lpstr>
      <vt:lpstr>ร.ต.อ.เฉลิม  อยู่บำรุง รอง นายกรัฐมนตรี   กล่าวให้กำลังใจเจ้าหน้าที่ตำรวจกองร้อยควบคุมฝูงชนบริเวณแยกสวนมิสกวัน  เมื่อวันที่ ๒๓ พ.ย.๒๕๕๕ เวลา ๑๑.๐๐ น.</vt:lpstr>
      <vt:lpstr>พล.ต.ต.อัครชัย  พงษ์ศิริ ผบก.ภ.จว.ปราจีนบุรี ผู้ช่วย ผบ.กองหนุนฯ  ประชุมชี้แจง รอง ผบก.  ที่รับผิดชอบอยู่บริเวณใต้สะพานพระราม ๘</vt:lpstr>
      <vt:lpstr>พล.ต.ต.อัครชัย พงษ์ศิริ ผบก.ภ.จว.ปราจีนบุรี  ชี้แจงภารกิจกองร้อยควบคุมฝูงชนที่รับผิดชอบบริเวณสะพานอรุณอัมรินทร์</vt:lpstr>
      <vt:lpstr>วันที่ ๒๓ พ.ย.๕๕ เวลา ๑๘.๓๐ น. พล.ต.ต.อัครชัย พงษ์ศิริ  ผบก.ภ.จว.ปราจีนบุรี ตรวจเยี่ยมกำลังพล กองร้อยควบคุมฝูงชน  จว.ปราจีนบุรี บริเวณริมถนนราชดำเนิน</vt:lpstr>
      <vt:lpstr>  พล.ต.ต.อัครชัย พงษ์ศิริ ผบก.ภ.จว.ปราจีนบุรี  ตรวจเยี่ยมกำลังพล วันที่ ๒๓ พ.ย.๒๕๕๕ เวลา ๑๘.๔๐ น.</vt:lpstr>
      <vt:lpstr>พล.ต.ต.อัครชัย พงษ์ศิริ  ผบก.ภ.จว.ปราจีนบุรี   ตรวจเยี่ยมกำลังพล วันที่ ๒๓ พ.ย.๕๕ เวลา ๑๙.๐๐ น.</vt:lpstr>
      <vt:lpstr>พล.ต.ต.อัครชัย พงษ์ศิริ ผบก.ภ.จว.ปราจีนบุรี พร้อม พ.ต.อ.ถนอม สุวรรณน้อย  รอง ผบก. ตรวจเยี่ยมสถานที่พักของกองร้อยควบคุมฝูงชน  จว.ปราจีนบุรี บริเวณริมถนนราชดำเนินนอก วันที่ ๒๓ พ.ย.๕๕ เวลา ๑๙.๓๐ น.</vt:lpstr>
      <vt:lpstr>นอนริมถนนราชดำเนินนอก</vt:lpstr>
      <vt:lpstr>พล.ต.อ.อดุลย์ แสงสิงแก้ว ผบ.ตร. พร้อม พล.ต.ท.คำรณวิทย์ ธูปกระจ่าง ผบช.น.  ตรวจเยี่ยมกำลังพล  พร้อมมอบมุ้งกันยุงให้กับกำลังพล  เมื่อ ๒๓ พ.ย.๒๕๕๕ เวลา ๒๒.๐๐ น.</vt:lpstr>
      <vt:lpstr>พล.ต.ต.อัครชัย  พงษ์ศิริ ผบก.ภ.จว.ปราจีนบุรี   ตรวจกำลังพลและให้กำลังใจก่อนเข้าปฏิบัติหน้าที่สถานการณ์จริง  วันที่ ๒๔ พ.ย.๒๕๕๕ เวลา ๐๖.๐๐ น.</vt:lpstr>
      <vt:lpstr>พ.ต.ท.สำเนาว์ กรุยกระโทก ผบ.ร้อย คฝ.ภ.จว.ปราจีนบุรี ชี้แจงภารกิจ  วันที่ ๒๓ พ.ย.๕๕ เวลา ๐๖.๑๐ น.</vt:lpstr>
      <vt:lpstr>กองร้อยควบคุมฝูงชน จว.ปราจีนบุรี   ประจำจุดแยกสวนมิสกวัน   เช้าวันที่ ๒๔ พ.ย.๒๕๕๕ ตั้งแต่เวลา ๐๖.๑๕ น.</vt:lpstr>
      <vt:lpstr>ภาพถ่ายจากมุมสูงอีกด้านบริเวณสะพานมัฆวานรังสรรค์  ในช่วงเช้าวันที่ ๒๔ พ.ย.๒๕๕๕ เวลาประมาณ ๐๖.๓๐ น.</vt:lpstr>
      <vt:lpstr>กลุ่มผู้ชุมนุมองค์การพิทักษ์สยาม  นำกำลังเข้าประชิดแยกสวนมิสกวัน  วันที่ ๒๔ พ.ย.๕๕ ตั้งแต่ช่วงเวลา ๐๘.๐๐ น.   เพื่อขอพื้นที่ถนนราชดำเนิน จากแยกมิสกวัน - สะพานมัฆวานรังสรรค์</vt:lpstr>
      <vt:lpstr>วันที่ ๒๔ พ.ย.๕๕ เวลา ๐๘.๐๐ น.เศษ กลุ่มผู้ชุมนุมเริ่มยุทธการ  ตัดลวดหนามหีบเพลงของเจ้าหน้าที่ตำรวจ บริเวณแยกสวนมิสกวัน</vt:lpstr>
      <vt:lpstr>วันที่ ๒๔ พ.ย.๕๕ เวลา ๐๘.๑๐ น. พ.ต.อ.ถนอม สุวรรณน้อย รอง ผบก.ฯ  ยืนควบคุมสั่งการกองร้อยควบคุมฝูงชน จว.ปราจีนบุรี   โดยมีกำลังพลยืนคอยป้องกันจำนวน ๒ นาย</vt:lpstr>
      <vt:lpstr>วันที่ ๒๔ พ.ย.๕๕ เวลา ๐๘.๑๕ น. แกนนำกลุ่มองค์การพิทักษ์สยาม   ขึ้นรถกล่าวนำชุมนุม และพูดโจมตีรัฐบาลและกล่าวหาตำรวจรับใช้รัฐบาล</vt:lpstr>
      <vt:lpstr>วันที่ ๒๔ พ.ย.๕๕ เวลา ๐๘.๒๐ น. กลุ่มผู้ชุมนุมนำกำลังดันกำลังกองร้อยควบคุมฝูงชนเพื่อจะยึดถนนราชดำเนิน บริเวณแยกมิสกวัน</vt:lpstr>
      <vt:lpstr>วันที่ ๒๔ พ.ย.๕๕ เวลา ๐๘.๓๐ น. การเจรจาไม่ประสบผล กลุ่มผู้ชุมนุมยังใช้กำลังดันเข้ามา ได้มีการประชาสัมพันธ์เตือนกลุ่มผู้ชุมนุมไม่เชื่อฟัง และกองกำลัง คฝ.จึงเริ่มใช้แก๊สน้ำตา</vt:lpstr>
      <vt:lpstr>พล.ต.อ.วรพงษ์  ชิวปรีชา รอง ผบ.ตร.  เดินทางตรวจเยี่ยม  หลังจากเกิดเหตุปะทะกับกลุ่มผู้ชุมนุมครั้งแรก  วันที่ ๒๔ พ.ย.๒๕๕๕ เวลา๑๐.๐๐น.บริเวณแยกสวนมิกสกวัน</vt:lpstr>
      <vt:lpstr>วันที่ ๒๔ พ.ย.๕๕ เวลา ๐๙.๓๐ น. ปฏิบัติการใช้แก๊สน้ำตาของเจ้าหน้าที่ตำรวจบริเวณแยกสวนมิสกวัน และก็โดนกลุ่มผู้ชุมนุม โยนแก๊สน้ำตาใส่ </vt:lpstr>
      <vt:lpstr>เจ้าหน้าที่ตำรวจโดนแก๊สน้ำตาบริเวณแยกสวนมิสกวัน </vt:lpstr>
      <vt:lpstr>ปฏิบัติการใช้แก๊สน้ำตา ๓ ครั้งของวันที่ ๒๔ พ.ย.๕๕                                        ครั้งแรกเวลาประมาณ ๐๘.๓๐ น.  ครั้งที่ ๒ เวลาประมาณ ๑๐.๓๐ น. และครั้งที่ ๓ เวลาประมาณ ๑๔.๓๐ น.  ผู้ชุมนุมก็ยังจะเข้าขอพื้นที่ จนผู้นำชุมนุมกล่าวยุติการชุมนุม  ตั้งแต่เวลาประมาณ ๑๗.๐๐ น.</vt:lpstr>
      <vt:lpstr>ฝนตกตั้งแต่เวลาประมาณ ๑๖.๓๐ น.ของวันที่ ๒๔ พ.ย.๒๕๕๕ ผู้นำชุมนุมประกาศยุติการชุมนุมแล้ว  และฝนตกตลอดทั้งคืน  แต่กองร้อยควบคุมฝูงชนภ.จว.ปราจีนบุรียังปฏิบัติหน้าที่ รักษาแนวอยู่จนถึงเวลา ๑๑.๐๐ น.ของวันที่ ๒๕ พ.ย.๒๕๕๕</vt:lpstr>
      <vt:lpstr>อยู่รักษาแนวบริเวณแยกสวนมิสกวันจนเช้าของ วันที่ ๒๕ พ.ย.๒๕๕๕ เวลา ๐๕.๓๐</vt:lpstr>
      <vt:lpstr>พ.ต.อ.ถนอม สุวรรณน้อย รอง ผบก.ฯพร้อม ผบ.ร้อย รองฯ  ผบ.มว. รอรับฟังโอวาท ให้กำลังใจ และปลอบขวัญกำลังพล  จาก พล.ต.ต.อัครชัย พงษ์ศิริ  ผบก.ภ.จว.ปราจีนบุรี  ก่อนเดินทางกลับในวันที่ ๒๔ พ.ย.๕๕ เวลา ๑๑.๐๐ น.</vt:lpstr>
      <vt:lpstr>พล.ต.ต.อัครชัย พงษ์ศิริ ผบก.ภ.จว.ปราจีนบุรี  ชี้แจง ให้โอวาท ปลอบขวัญและให้กำลังใจกำลังพลก่อนจะเดินทางกลับ วันที่ ๒๕ พ.ย.๒๕๕๕ เวลา ๑๑.๐๕ น.บริเวณถนนราชดำเนินบริเวณแยกสวนมิกสกวัน</vt:lpstr>
      <vt:lpstr>ภาพนิ่ง 43</vt:lpstr>
      <vt:lpstr>ภาพนิ่ง 44</vt:lpstr>
      <vt:lpstr>ภาพนิ่ง 45</vt:lpstr>
      <vt:lpstr>ภาพนิ่ง 46</vt:lpstr>
      <vt:lpstr>พล.ต.ต.อัครชัย พงษ์ศิริ ผบก.ภ.จว.ปราจีนบุรี  ร่วมแถวรอต้อนรับ  พล.ต.อ.อดุลย์  แสงสิงแก้ว ผบ.ตร. ณ บริเวณลานพระบรมรูปทรงม้า ก่อนเสร็จภารกิจ วันที่ ๒๕ พ.ย.๕๕ เวลา ๑๓.๐๐ น.</vt:lpstr>
      <vt:lpstr>พล.ต.ต.อัครชัย พงษ์ศิริ ผบก.ภ.จว.ปราจีนบุรี  ร่วมแถวต้อนรับ พล.ต.อ.อดุลย์ แสงสิงแก้ว ผบ.ตร.ประธาน ปล่อยแถวข้าราชการตำรวจกองร้อยควบคุมฝูงชน ณ บริเวณลานพระบรมรูปทรงม้า วันที่ ๒๕ พ.ย.๕๕ เวลา ๑๓.๐๐ น.</vt:lpstr>
      <vt:lpstr>พล.ต.อ.อดุลย์  แสงสิงแก้ว ผบ.ตร. กล่าวให้โอวาทและปล่อยแถวข้าราชการตำรวจกองร้อยควบคุมฝูงชนกลับที่ตั้ง  ณ บริเวณลานพระบรมรูปทรงม้า วันที่ ๒๕ พฤศจิกายน ๕๕ เวลา ๑๓.๓๐ น.</vt:lpstr>
      <vt:lpstr>พ.ต.อ.ถนอม สุวรรณน้อย รอง ผบก.ภ.จว.ปราจีนบุรี ผู้ควบคุมกำลังกองร้อยควบคุมฝูงชน จว.ปราจีนบุรี  ขึ้นรับรางวัลจาก พล.ต.อ.อดุลย์  แสงสิงแก้ว  ผบ.ตร.  ฐานะกองร้อยควบคุมฝูงชนร่วมที่สามารถรักษาที่มั่นบริเวณแยกสวนมิสกวัน  </vt:lpstr>
      <vt:lpstr>ภาพนิ่ง 51</vt:lpstr>
      <vt:lpstr>ภาพนิ่ง 52</vt:lpstr>
      <vt:lpstr>ภาพนิ่ง 53</vt:lpstr>
      <vt:lpstr>ภาพนิ่ง 54</vt:lpstr>
      <vt:lpstr>ภาพนิ่ง 55</vt:lpstr>
      <vt:lpstr>ภาพนิ่ง 56</vt:lpstr>
      <vt:lpstr>ภาพนิ่ง 57</vt:lpstr>
      <vt:lpstr>ภาพนิ่ง 58</vt:lpstr>
      <vt:lpstr>ภาพนิ่ง 59</vt:lpstr>
      <vt:lpstr>ภาพนิ่ง 60</vt:lpstr>
      <vt:lpstr>ภาพนิ่ง 61</vt:lpstr>
      <vt:lpstr>ภาพนิ่ง 62</vt:lpstr>
      <vt:lpstr>๒.อาหาร</vt:lpstr>
      <vt:lpstr>๓.การจัดสถานที่จอดรถ</vt:lpstr>
      <vt:lpstr>ภาพนิ่ง 65</vt:lpstr>
      <vt:lpstr>ภาพนิ่ง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คดีอาญาที่</dc:title>
  <dc:creator>Compaq_Cyber</dc:creator>
  <cp:lastModifiedBy>tin</cp:lastModifiedBy>
  <cp:revision>216</cp:revision>
  <dcterms:created xsi:type="dcterms:W3CDTF">2010-11-03T11:38:54Z</dcterms:created>
  <dcterms:modified xsi:type="dcterms:W3CDTF">2012-12-04T08:06:38Z</dcterms:modified>
</cp:coreProperties>
</file>